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5" r:id="rId2"/>
    <p:sldId id="266" r:id="rId3"/>
    <p:sldId id="294" r:id="rId4"/>
    <p:sldId id="267" r:id="rId5"/>
    <p:sldId id="279" r:id="rId6"/>
    <p:sldId id="269" r:id="rId7"/>
    <p:sldId id="270" r:id="rId8"/>
    <p:sldId id="271" r:id="rId9"/>
    <p:sldId id="273" r:id="rId10"/>
    <p:sldId id="274" r:id="rId11"/>
    <p:sldId id="291" r:id="rId12"/>
    <p:sldId id="275" r:id="rId13"/>
    <p:sldId id="277" r:id="rId14"/>
    <p:sldId id="285" r:id="rId15"/>
    <p:sldId id="286" r:id="rId16"/>
    <p:sldId id="288" r:id="rId17"/>
    <p:sldId id="284" r:id="rId18"/>
    <p:sldId id="289" r:id="rId19"/>
    <p:sldId id="293" r:id="rId20"/>
    <p:sldId id="295" r:id="rId21"/>
    <p:sldId id="296" r:id="rId22"/>
    <p:sldId id="281" r:id="rId23"/>
    <p:sldId id="282" r:id="rId24"/>
    <p:sldId id="297" r:id="rId25"/>
    <p:sldId id="29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75" autoAdjust="0"/>
  </p:normalViewPr>
  <p:slideViewPr>
    <p:cSldViewPr>
      <p:cViewPr varScale="1">
        <p:scale>
          <a:sx n="70" d="100"/>
          <a:sy n="70" d="100"/>
        </p:scale>
        <p:origin x="16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6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FA3F7-93A3-4E81-B058-32591B68DE9E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24708-46A1-4FC3-ADB0-CD042C1D7D0E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8439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en-US" sz="1200" b="1" dirty="0">
                <a:solidFill>
                  <a:srgbClr val="FF0066"/>
                </a:solidFill>
              </a:rPr>
              <a:t>We don’t record things that are buried unless it’s an </a:t>
            </a:r>
            <a:r>
              <a:rPr lang="en-CA" altLang="en-US" sz="1200" b="1" dirty="0" err="1">
                <a:solidFill>
                  <a:srgbClr val="FF0066"/>
                </a:solidFill>
              </a:rPr>
              <a:t>ophiuroid</a:t>
            </a:r>
            <a:r>
              <a:rPr lang="en-CA" altLang="en-US" sz="1200" b="1" dirty="0">
                <a:solidFill>
                  <a:srgbClr val="FF0066"/>
                </a:solidFill>
              </a:rPr>
              <a:t>.</a:t>
            </a:r>
            <a:endParaRPr lang="en-CA" altLang="en-US" sz="1100" b="1" dirty="0">
              <a:solidFill>
                <a:srgbClr val="FF0066"/>
              </a:solidFill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24708-46A1-4FC3-ADB0-CD042C1D7D0E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9439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10958E-23AF-45DA-9A1B-3D6333449965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925C72-FB2A-4640-8BD3-290A73383090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001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673123-31D8-4984-887B-F9ECE959422A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Lindsay</a:t>
            </a:r>
            <a:r>
              <a:rPr lang="en-CA" baseline="0" dirty="0"/>
              <a:t> looked till Unidentified 157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24708-46A1-4FC3-ADB0-CD042C1D7D0E}" type="slidenum">
              <a:rPr lang="en-CA" smtClean="0"/>
              <a:pPr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3406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Shell hash photo</a:t>
            </a:r>
            <a:r>
              <a:rPr lang="en-CA" baseline="0" dirty="0"/>
              <a:t> (13-08-2016: CON 20 190718).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24708-46A1-4FC3-ADB0-CD042C1D7D0E}" type="slidenum">
              <a:rPr lang="en-CA" smtClean="0"/>
              <a:pPr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305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70B-68DB-456E-AF52-E4952D6C4161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53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70B-68DB-456E-AF52-E4952D6C4161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3613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70B-68DB-456E-AF52-E4952D6C4161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32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70B-68DB-456E-AF52-E4952D6C4161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036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70B-68DB-456E-AF52-E4952D6C4161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2839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70B-68DB-456E-AF52-E4952D6C4161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76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70B-68DB-456E-AF52-E4952D6C4161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0835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70B-68DB-456E-AF52-E4952D6C4161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8201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70B-68DB-456E-AF52-E4952D6C4161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3133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70B-68DB-456E-AF52-E4952D6C4161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98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70B-68DB-456E-AF52-E4952D6C4161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217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9370B-68DB-456E-AF52-E4952D6C4161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823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oleObject" Target="../embeddings/oleObject13.bin"/><Relationship Id="rId3" Type="http://schemas.openxmlformats.org/officeDocument/2006/relationships/image" Target="../media/image91.png"/><Relationship Id="rId7" Type="http://schemas.openxmlformats.org/officeDocument/2006/relationships/image" Target="../media/image88.png"/><Relationship Id="rId12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95.png"/><Relationship Id="rId5" Type="http://schemas.openxmlformats.org/officeDocument/2006/relationships/image" Target="../media/image93.png"/><Relationship Id="rId15" Type="http://schemas.openxmlformats.org/officeDocument/2006/relationships/image" Target="../media/image97.png"/><Relationship Id="rId10" Type="http://schemas.openxmlformats.org/officeDocument/2006/relationships/image" Target="../media/image89.png"/><Relationship Id="rId4" Type="http://schemas.openxmlformats.org/officeDocument/2006/relationships/image" Target="../media/image92.png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27.png"/><Relationship Id="rId3" Type="http://schemas.openxmlformats.org/officeDocument/2006/relationships/image" Target="../media/image128.png"/><Relationship Id="rId7" Type="http://schemas.microsoft.com/office/2007/relationships/hdphoto" Target="../media/hdphoto5.wdp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31.png"/><Relationship Id="rId11" Type="http://schemas.openxmlformats.org/officeDocument/2006/relationships/image" Target="../media/image135.png"/><Relationship Id="rId5" Type="http://schemas.openxmlformats.org/officeDocument/2006/relationships/image" Target="../media/image130.png"/><Relationship Id="rId10" Type="http://schemas.openxmlformats.org/officeDocument/2006/relationships/image" Target="../media/image134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Relationship Id="rId14" Type="http://schemas.openxmlformats.org/officeDocument/2006/relationships/image" Target="../media/image1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62.png"/><Relationship Id="rId5" Type="http://schemas.openxmlformats.org/officeDocument/2006/relationships/image" Target="../media/image157.png"/><Relationship Id="rId10" Type="http://schemas.microsoft.com/office/2007/relationships/hdphoto" Target="../media/hdphoto6.wdp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/><Relationship Id="rId3" Type="http://schemas.openxmlformats.org/officeDocument/2006/relationships/image" Target="../media/image188.png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4.png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5" Type="http://schemas.openxmlformats.org/officeDocument/2006/relationships/image" Target="../media/image65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Relationship Id="rId1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7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2.png"/><Relationship Id="rId12" Type="http://schemas.openxmlformats.org/officeDocument/2006/relationships/image" Target="../media/image73.png"/><Relationship Id="rId17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0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66.png"/><Relationship Id="rId11" Type="http://schemas.openxmlformats.org/officeDocument/2006/relationships/image" Target="../media/image68.png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8.bin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67.png"/><Relationship Id="rId1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87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79.png"/><Relationship Id="rId12" Type="http://schemas.microsoft.com/office/2007/relationships/hdphoto" Target="../media/hdphoto3.wdp"/><Relationship Id="rId17" Type="http://schemas.openxmlformats.org/officeDocument/2006/relationships/image" Target="../media/image8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5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oleObject" Target="../embeddings/oleObject10.bin"/><Relationship Id="rId15" Type="http://schemas.openxmlformats.org/officeDocument/2006/relationships/image" Target="../media/image84.png"/><Relationship Id="rId10" Type="http://schemas.microsoft.com/office/2007/relationships/hdphoto" Target="../media/hdphoto2.wdp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1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 sz="6000" b="1" dirty="0">
                <a:solidFill>
                  <a:schemeClr val="bg1"/>
                </a:solidFill>
              </a:rPr>
              <a:t>Unidentified</a:t>
            </a:r>
            <a:endParaRPr lang="en-CA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29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5" name="Group 4"/>
          <p:cNvGrpSpPr>
            <a:grpSpLocks/>
          </p:cNvGrpSpPr>
          <p:nvPr/>
        </p:nvGrpSpPr>
        <p:grpSpPr bwMode="auto">
          <a:xfrm>
            <a:off x="4987386" y="476672"/>
            <a:ext cx="1655762" cy="2706687"/>
            <a:chOff x="2483768" y="368180"/>
            <a:chExt cx="1656184" cy="2706589"/>
          </a:xfrm>
        </p:grpSpPr>
        <p:pic>
          <p:nvPicPr>
            <p:cNvPr id="49182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2689" y="368180"/>
              <a:ext cx="1058341" cy="1044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483768" y="1412717"/>
              <a:ext cx="1656184" cy="166205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74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Sediment coloured round organism with two thin branches on either side. Found inside burrow.</a:t>
              </a:r>
            </a:p>
          </p:txBody>
        </p:sp>
      </p:grpSp>
      <p:grpSp>
        <p:nvGrpSpPr>
          <p:cNvPr id="49157" name="Group 4"/>
          <p:cNvGrpSpPr>
            <a:grpSpLocks/>
          </p:cNvGrpSpPr>
          <p:nvPr/>
        </p:nvGrpSpPr>
        <p:grpSpPr bwMode="auto">
          <a:xfrm>
            <a:off x="6624986" y="183077"/>
            <a:ext cx="1908620" cy="2713324"/>
            <a:chOff x="6660231" y="476049"/>
            <a:chExt cx="1909105" cy="2712946"/>
          </a:xfrm>
        </p:grpSpPr>
        <p:pic>
          <p:nvPicPr>
            <p:cNvPr id="49178" name="Picture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76" y="476049"/>
              <a:ext cx="1318815" cy="169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79" name="TextBox 2"/>
            <p:cNvSpPr txBox="1">
              <a:spLocks noChangeArrowheads="1"/>
            </p:cNvSpPr>
            <p:nvPr/>
          </p:nvSpPr>
          <p:spPr bwMode="auto">
            <a:xfrm>
              <a:off x="6660231" y="2173473"/>
              <a:ext cx="1909105" cy="1015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76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 err="1"/>
                <a:t>Redish</a:t>
              </a:r>
              <a:r>
                <a:rPr lang="en-CA" altLang="en-US" sz="1400" b="0" dirty="0"/>
                <a:t> worm-like organism partially covered in sediment. </a:t>
              </a:r>
            </a:p>
          </p:txBody>
        </p:sp>
      </p:grpSp>
      <p:grpSp>
        <p:nvGrpSpPr>
          <p:cNvPr id="31" name="Group 7"/>
          <p:cNvGrpSpPr>
            <a:grpSpLocks/>
          </p:cNvGrpSpPr>
          <p:nvPr/>
        </p:nvGrpSpPr>
        <p:grpSpPr bwMode="auto">
          <a:xfrm>
            <a:off x="137494" y="428145"/>
            <a:ext cx="1885950" cy="1905793"/>
            <a:chOff x="6911958" y="3096789"/>
            <a:chExt cx="1885669" cy="1906098"/>
          </a:xfrm>
        </p:grpSpPr>
        <p:pic>
          <p:nvPicPr>
            <p:cNvPr id="32" name="Picture 2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1958" y="3096789"/>
              <a:ext cx="1885669" cy="674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6911958" y="3771584"/>
              <a:ext cx="1885668" cy="12313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72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White oblong organism with a slit down the centre. Partially covered by sediment.</a:t>
              </a:r>
            </a:p>
          </p:txBody>
        </p:sp>
      </p:grpSp>
      <p:grpSp>
        <p:nvGrpSpPr>
          <p:cNvPr id="26" name="Group 34"/>
          <p:cNvGrpSpPr>
            <a:grpSpLocks/>
          </p:cNvGrpSpPr>
          <p:nvPr/>
        </p:nvGrpSpPr>
        <p:grpSpPr bwMode="auto">
          <a:xfrm>
            <a:off x="4788024" y="3475509"/>
            <a:ext cx="1655763" cy="3084513"/>
            <a:chOff x="3243" y="2069"/>
            <a:chExt cx="1043" cy="1943"/>
          </a:xfrm>
        </p:grpSpPr>
        <p:graphicFrame>
          <p:nvGraphicFramePr>
            <p:cNvPr id="27" name="Object 30"/>
            <p:cNvGraphicFramePr>
              <a:graphicFrameLocks noChangeAspect="1"/>
            </p:cNvGraphicFramePr>
            <p:nvPr/>
          </p:nvGraphicFramePr>
          <p:xfrm>
            <a:off x="3251" y="2069"/>
            <a:ext cx="1035" cy="7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88" name="Image" r:id="rId6" imgW="548641" imgH="399255" progId="">
                    <p:embed/>
                  </p:oleObj>
                </mc:Choice>
                <mc:Fallback>
                  <p:oleObj name="Image" r:id="rId6" imgW="548641" imgH="39925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1" y="2069"/>
                          <a:ext cx="1035" cy="7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3243" y="2829"/>
              <a:ext cx="1043" cy="1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ts val="0"/>
                </a:spcBef>
                <a:buFontTx/>
                <a:buNone/>
              </a:pPr>
              <a:r>
                <a:rPr lang="en-CA" altLang="en-US" sz="1800" b="1" dirty="0"/>
                <a:t>Unidentified 81</a:t>
              </a:r>
            </a:p>
            <a:p>
              <a:pPr eaLnBrk="1" hangingPunct="1">
                <a:spcBef>
                  <a:spcPts val="0"/>
                </a:spcBef>
                <a:buFontTx/>
                <a:buNone/>
              </a:pPr>
              <a:r>
                <a:rPr lang="en-CA" altLang="en-US" sz="1400" b="0" dirty="0"/>
                <a:t>Dark curled organism on Unidentified 82. Could be either some sort of worm or arms of an </a:t>
              </a:r>
              <a:r>
                <a:rPr lang="en-CA" altLang="en-US" sz="1400" b="0" dirty="0" err="1"/>
                <a:t>ophiuroid</a:t>
              </a:r>
              <a:r>
                <a:rPr lang="en-CA" altLang="en-US" sz="1400" b="0" dirty="0"/>
                <a:t>.</a:t>
              </a:r>
            </a:p>
          </p:txBody>
        </p:sp>
      </p:grpSp>
      <p:grpSp>
        <p:nvGrpSpPr>
          <p:cNvPr id="35" name="Group 2"/>
          <p:cNvGrpSpPr>
            <a:grpSpLocks/>
          </p:cNvGrpSpPr>
          <p:nvPr/>
        </p:nvGrpSpPr>
        <p:grpSpPr bwMode="auto">
          <a:xfrm>
            <a:off x="395536" y="3274042"/>
            <a:ext cx="1656184" cy="2815934"/>
            <a:chOff x="2411315" y="3505077"/>
            <a:chExt cx="1656185" cy="2816059"/>
          </a:xfrm>
        </p:grpSpPr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2411315" y="5305428"/>
              <a:ext cx="1656185" cy="1015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79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Red sheet-like organism with small dots or openings.</a:t>
              </a:r>
              <a:endParaRPr lang="en-CA" altLang="en-US" sz="1400" b="1" dirty="0">
                <a:solidFill>
                  <a:srgbClr val="FF0066"/>
                </a:solidFill>
              </a:endParaRPr>
            </a:p>
          </p:txBody>
        </p:sp>
        <p:pic>
          <p:nvPicPr>
            <p:cNvPr id="37" name="Picture 3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5563" y="3505077"/>
              <a:ext cx="1307688" cy="1800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Group 2"/>
          <p:cNvGrpSpPr>
            <a:grpSpLocks/>
          </p:cNvGrpSpPr>
          <p:nvPr/>
        </p:nvGrpSpPr>
        <p:grpSpPr bwMode="auto">
          <a:xfrm>
            <a:off x="6939092" y="3356289"/>
            <a:ext cx="1695449" cy="3180142"/>
            <a:chOff x="107504" y="115888"/>
            <a:chExt cx="1695895" cy="3179442"/>
          </a:xfrm>
        </p:grpSpPr>
        <p:graphicFrame>
          <p:nvGraphicFramePr>
            <p:cNvPr id="39" name="Object 27"/>
            <p:cNvGraphicFramePr>
              <a:graphicFrameLocks noChangeAspect="1"/>
            </p:cNvGraphicFramePr>
            <p:nvPr/>
          </p:nvGraphicFramePr>
          <p:xfrm>
            <a:off x="109537" y="115888"/>
            <a:ext cx="1693862" cy="1947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89" name="Image" r:id="rId9" imgW="795260" imgH="914402" progId="">
                    <p:embed/>
                  </p:oleObj>
                </mc:Choice>
                <mc:Fallback>
                  <p:oleObj name="Image" r:id="rId9" imgW="795260" imgH="914402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lum bright="6000" contrast="12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537" y="115888"/>
                          <a:ext cx="1693862" cy="19478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Text Box 28"/>
            <p:cNvSpPr txBox="1">
              <a:spLocks noChangeArrowheads="1"/>
            </p:cNvSpPr>
            <p:nvPr/>
          </p:nvSpPr>
          <p:spPr bwMode="auto">
            <a:xfrm>
              <a:off x="107504" y="2064495"/>
              <a:ext cx="1679575" cy="12308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82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White vase shaped organism with specks that could be </a:t>
              </a:r>
              <a:r>
                <a:rPr lang="en-CA" altLang="en-US" sz="1400" b="0" dirty="0" err="1"/>
                <a:t>oscula</a:t>
              </a:r>
              <a:r>
                <a:rPr lang="en-CA" altLang="en-US" sz="1400" b="0" dirty="0"/>
                <a:t>.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53839" y="183077"/>
            <a:ext cx="1656184" cy="2980159"/>
            <a:chOff x="2581093" y="541946"/>
            <a:chExt cx="1656184" cy="2980159"/>
          </a:xfrm>
        </p:grpSpPr>
        <p:grpSp>
          <p:nvGrpSpPr>
            <p:cNvPr id="28" name="Group 2"/>
            <p:cNvGrpSpPr>
              <a:grpSpLocks/>
            </p:cNvGrpSpPr>
            <p:nvPr/>
          </p:nvGrpSpPr>
          <p:grpSpPr bwMode="auto">
            <a:xfrm>
              <a:off x="2581093" y="1077988"/>
              <a:ext cx="1656184" cy="2444117"/>
              <a:chOff x="323528" y="200183"/>
              <a:chExt cx="1657136" cy="2443289"/>
            </a:xfrm>
          </p:grpSpPr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135" y="200183"/>
                <a:ext cx="1580529" cy="1210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323528" y="1412783"/>
                <a:ext cx="1657136" cy="1230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CA" b="1" dirty="0">
                    <a:latin typeface="+mn-lt"/>
                  </a:rPr>
                  <a:t>Unidentified 73</a:t>
                </a:r>
              </a:p>
              <a:p>
                <a:pPr>
                  <a:defRPr/>
                </a:pPr>
                <a:r>
                  <a:rPr lang="en-CA" sz="1400" dirty="0"/>
                  <a:t>S</a:t>
                </a:r>
                <a:r>
                  <a:rPr lang="en-CA" sz="1400" b="0" dirty="0">
                    <a:latin typeface="+mn-lt"/>
                  </a:rPr>
                  <a:t>ediment covered organism, often coiled. Could be an annelid. </a:t>
                </a:r>
              </a:p>
            </p:txBody>
          </p:sp>
        </p:grpSp>
        <p:pic>
          <p:nvPicPr>
            <p:cNvPr id="28749" name="Picture 77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74" r="12582"/>
            <a:stretch/>
          </p:blipFill>
          <p:spPr bwMode="auto">
            <a:xfrm>
              <a:off x="2657656" y="541946"/>
              <a:ext cx="1579621" cy="503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2190709" y="3822532"/>
            <a:ext cx="2227201" cy="2143126"/>
            <a:chOff x="2071646" y="3822532"/>
            <a:chExt cx="2227201" cy="2143126"/>
          </a:xfrm>
        </p:grpSpPr>
        <p:grpSp>
          <p:nvGrpSpPr>
            <p:cNvPr id="23" name="Group 32"/>
            <p:cNvGrpSpPr>
              <a:grpSpLocks/>
            </p:cNvGrpSpPr>
            <p:nvPr/>
          </p:nvGrpSpPr>
          <p:grpSpPr bwMode="auto">
            <a:xfrm>
              <a:off x="2071646" y="3935245"/>
              <a:ext cx="1776413" cy="2030413"/>
              <a:chOff x="1997" y="2294"/>
              <a:chExt cx="1119" cy="1279"/>
            </a:xfrm>
          </p:grpSpPr>
          <p:graphicFrame>
            <p:nvGraphicFramePr>
              <p:cNvPr id="24" name="Object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4914386"/>
                  </p:ext>
                </p:extLst>
              </p:nvPr>
            </p:nvGraphicFramePr>
            <p:xfrm>
              <a:off x="1997" y="2294"/>
              <a:ext cx="725" cy="5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990" name="Image" r:id="rId13" imgW="325806" imgH="222486" progId="">
                      <p:embed/>
                    </p:oleObj>
                  </mc:Choice>
                  <mc:Fallback>
                    <p:oleObj name="Image" r:id="rId13" imgW="325806" imgH="222486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contrast="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1993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97" y="2294"/>
                            <a:ext cx="725" cy="5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" name="Text Box 25"/>
              <p:cNvSpPr txBox="1">
                <a:spLocks noChangeArrowheads="1"/>
              </p:cNvSpPr>
              <p:nvPr/>
            </p:nvSpPr>
            <p:spPr bwMode="auto">
              <a:xfrm>
                <a:off x="2072" y="2933"/>
                <a:ext cx="1044" cy="6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CA" altLang="en-US" sz="1800" b="1" dirty="0"/>
                  <a:t>Unidentified 80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/>
                  <a:t>White twisted strands on soft sediment. </a:t>
                </a:r>
              </a:p>
            </p:txBody>
          </p:sp>
        </p:grpSp>
        <p:pic>
          <p:nvPicPr>
            <p:cNvPr id="28846" name="Picture 17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812" y="3822532"/>
              <a:ext cx="971035" cy="1118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3340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6"/>
          <p:cNvGrpSpPr>
            <a:grpSpLocks/>
          </p:cNvGrpSpPr>
          <p:nvPr/>
        </p:nvGrpSpPr>
        <p:grpSpPr bwMode="auto">
          <a:xfrm>
            <a:off x="299716" y="261949"/>
            <a:ext cx="2111375" cy="2052637"/>
            <a:chOff x="234" y="418"/>
            <a:chExt cx="1330" cy="1293"/>
          </a:xfrm>
        </p:grpSpPr>
        <p:graphicFrame>
          <p:nvGraphicFramePr>
            <p:cNvPr id="14" name="Object 4"/>
            <p:cNvGraphicFramePr>
              <a:graphicFrameLocks noChangeAspect="1"/>
            </p:cNvGraphicFramePr>
            <p:nvPr/>
          </p:nvGraphicFramePr>
          <p:xfrm>
            <a:off x="234" y="418"/>
            <a:ext cx="1330" cy="5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35" name="Image" r:id="rId3" imgW="1158144" imgH="451067" progId="">
                    <p:embed/>
                  </p:oleObj>
                </mc:Choice>
                <mc:Fallback>
                  <p:oleObj name="Image" r:id="rId3" imgW="1158144" imgH="451067" progId="">
                    <p:embed/>
                    <p:pic>
                      <p:nvPicPr>
                        <p:cNvPr id="0" name="Picture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" y="418"/>
                          <a:ext cx="1330" cy="5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250" y="935"/>
              <a:ext cx="1299" cy="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83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Long tube-like organism. Mostly sediment </a:t>
              </a:r>
              <a:r>
                <a:rPr lang="en-CA" altLang="en-US" sz="1400" dirty="0"/>
                <a:t>coloured </a:t>
              </a:r>
              <a:r>
                <a:rPr lang="en-CA" altLang="en-US" sz="1400" b="0" dirty="0"/>
                <a:t>and pink at one end.</a:t>
              </a:r>
              <a:r>
                <a:rPr lang="en-CA" altLang="en-US" sz="1400" b="0" dirty="0">
                  <a:latin typeface="Arial" charset="0"/>
                </a:rPr>
                <a:t> </a:t>
              </a:r>
            </a:p>
          </p:txBody>
        </p:sp>
      </p:grpSp>
      <p:grpSp>
        <p:nvGrpSpPr>
          <p:cNvPr id="24" name="Group 4"/>
          <p:cNvGrpSpPr>
            <a:grpSpLocks/>
          </p:cNvGrpSpPr>
          <p:nvPr/>
        </p:nvGrpSpPr>
        <p:grpSpPr bwMode="auto">
          <a:xfrm>
            <a:off x="2561378" y="154941"/>
            <a:ext cx="1655763" cy="2401887"/>
            <a:chOff x="6012160" y="98865"/>
            <a:chExt cx="1656184" cy="2401111"/>
          </a:xfrm>
        </p:grpSpPr>
        <p:pic>
          <p:nvPicPr>
            <p:cNvPr id="25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6196" y="98865"/>
              <a:ext cx="1008112" cy="1385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6012160" y="1484304"/>
              <a:ext cx="1656184" cy="101567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85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Sediment coloured. Sticking off of </a:t>
              </a:r>
              <a:r>
                <a:rPr lang="en-CA" sz="1400" b="0" i="1" dirty="0" err="1">
                  <a:latin typeface="+mn-lt"/>
                </a:rPr>
                <a:t>Vazella</a:t>
              </a:r>
              <a:r>
                <a:rPr lang="en-CA" sz="1400" b="0" i="1" dirty="0">
                  <a:latin typeface="+mn-lt"/>
                </a:rPr>
                <a:t> </a:t>
              </a:r>
              <a:r>
                <a:rPr lang="en-CA" sz="1400" b="0" i="1" dirty="0" err="1">
                  <a:latin typeface="+mn-lt"/>
                </a:rPr>
                <a:t>pourtalesi</a:t>
              </a:r>
              <a:r>
                <a:rPr lang="en-CA" sz="1400" b="0" dirty="0">
                  <a:latin typeface="+mn-lt"/>
                </a:rPr>
                <a:t>. </a:t>
              </a:r>
            </a:p>
          </p:txBody>
        </p:sp>
      </p:grpSp>
      <p:grpSp>
        <p:nvGrpSpPr>
          <p:cNvPr id="27" name="Group 6"/>
          <p:cNvGrpSpPr>
            <a:grpSpLocks/>
          </p:cNvGrpSpPr>
          <p:nvPr/>
        </p:nvGrpSpPr>
        <p:grpSpPr bwMode="auto">
          <a:xfrm>
            <a:off x="4590092" y="140699"/>
            <a:ext cx="1852612" cy="3054687"/>
            <a:chOff x="324566" y="3126237"/>
            <a:chExt cx="1852511" cy="3054259"/>
          </a:xfrm>
        </p:grpSpPr>
        <p:pic>
          <p:nvPicPr>
            <p:cNvPr id="28" name="Picture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90" t="13982" r="10008" b="7326"/>
            <a:stretch>
              <a:fillRect/>
            </a:stretch>
          </p:blipFill>
          <p:spPr bwMode="auto">
            <a:xfrm>
              <a:off x="324566" y="3126237"/>
              <a:ext cx="1852511" cy="1607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340440" y="4734149"/>
              <a:ext cx="1836637" cy="144634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86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Light blue organism in soft sediment. </a:t>
              </a:r>
              <a:r>
                <a:rPr lang="en-CA" sz="1400" dirty="0"/>
                <a:t>S</a:t>
              </a:r>
              <a:r>
                <a:rPr lang="en-CA" sz="1400" b="0" dirty="0">
                  <a:latin typeface="+mn-lt"/>
                </a:rPr>
                <a:t>lightly dome-shaped with a distinct lighter patch in the middle. </a:t>
              </a:r>
            </a:p>
          </p:txBody>
        </p:sp>
      </p:grpSp>
      <p:grpSp>
        <p:nvGrpSpPr>
          <p:cNvPr id="30" name="Group 8"/>
          <p:cNvGrpSpPr>
            <a:grpSpLocks/>
          </p:cNvGrpSpPr>
          <p:nvPr/>
        </p:nvGrpSpPr>
        <p:grpSpPr bwMode="auto">
          <a:xfrm>
            <a:off x="7038364" y="87531"/>
            <a:ext cx="1657350" cy="2906593"/>
            <a:chOff x="3491880" y="3212976"/>
            <a:chExt cx="1656184" cy="2906649"/>
          </a:xfrm>
        </p:grpSpPr>
        <p:pic>
          <p:nvPicPr>
            <p:cNvPr id="31" name="Picture 1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584" y="3212976"/>
              <a:ext cx="1244776" cy="124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3491880" y="4457600"/>
              <a:ext cx="1656184" cy="1662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87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Sediment coloured sac-shaped organism with a thin appendage protruding from one end. 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442704" y="3762907"/>
            <a:ext cx="2380953" cy="2084507"/>
            <a:chOff x="2528312" y="620891"/>
            <a:chExt cx="2380953" cy="2084507"/>
          </a:xfrm>
        </p:grpSpPr>
        <p:grpSp>
          <p:nvGrpSpPr>
            <p:cNvPr id="37" name="Group 17"/>
            <p:cNvGrpSpPr>
              <a:grpSpLocks/>
            </p:cNvGrpSpPr>
            <p:nvPr/>
          </p:nvGrpSpPr>
          <p:grpSpPr bwMode="auto">
            <a:xfrm>
              <a:off x="2528312" y="620891"/>
              <a:ext cx="2380953" cy="2084507"/>
              <a:chOff x="6831121" y="3351770"/>
              <a:chExt cx="2382505" cy="2084348"/>
            </a:xfrm>
          </p:grpSpPr>
          <p:pic>
            <p:nvPicPr>
              <p:cNvPr id="39" name="Picture 18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1121" y="3351770"/>
                <a:ext cx="1046858" cy="1283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6831121" y="4635960"/>
                <a:ext cx="2382505" cy="800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CA" b="1" dirty="0">
                    <a:latin typeface="+mn-lt"/>
                  </a:rPr>
                  <a:t>Unidentified 91</a:t>
                </a:r>
              </a:p>
              <a:p>
                <a:pPr>
                  <a:defRPr/>
                </a:pPr>
                <a:r>
                  <a:rPr lang="en-CA" sz="1400" b="0" dirty="0">
                    <a:latin typeface="+mn-lt"/>
                  </a:rPr>
                  <a:t>Dark wispy branching organism.</a:t>
                </a:r>
              </a:p>
            </p:txBody>
          </p:sp>
        </p:grpSp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7675" y="634916"/>
              <a:ext cx="1301588" cy="1269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Group 53"/>
          <p:cNvGrpSpPr/>
          <p:nvPr/>
        </p:nvGrpSpPr>
        <p:grpSpPr>
          <a:xfrm>
            <a:off x="107504" y="3496918"/>
            <a:ext cx="5869856" cy="2308346"/>
            <a:chOff x="107504" y="2718470"/>
            <a:chExt cx="5869856" cy="2308346"/>
          </a:xfrm>
        </p:grpSpPr>
        <p:grpSp>
          <p:nvGrpSpPr>
            <p:cNvPr id="33" name="Group 12"/>
            <p:cNvGrpSpPr>
              <a:grpSpLocks/>
            </p:cNvGrpSpPr>
            <p:nvPr/>
          </p:nvGrpSpPr>
          <p:grpSpPr bwMode="auto">
            <a:xfrm>
              <a:off x="107504" y="2718471"/>
              <a:ext cx="5869856" cy="2308345"/>
              <a:chOff x="3592337" y="2921227"/>
              <a:chExt cx="5871874" cy="2308753"/>
            </a:xfrm>
          </p:grpSpPr>
          <p:pic>
            <p:nvPicPr>
              <p:cNvPr id="34" name="Picture 14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2337" y="2921227"/>
                <a:ext cx="1655722" cy="1507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3592337" y="4429619"/>
                <a:ext cx="5871874" cy="800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CA" b="1" dirty="0">
                    <a:latin typeface="+mn-lt"/>
                  </a:rPr>
                  <a:t>Unidentified 89</a:t>
                </a:r>
              </a:p>
              <a:p>
                <a:pPr>
                  <a:defRPr/>
                </a:pPr>
                <a:r>
                  <a:rPr lang="en-CA" sz="1400" b="0" dirty="0">
                    <a:latin typeface="+mn-lt"/>
                  </a:rPr>
                  <a:t>Fuzzy mass of spicules on soft sediment. Sometimes in a bal</a:t>
                </a:r>
                <a:r>
                  <a:rPr lang="en-CA" sz="1400" dirty="0"/>
                  <a:t>l shape, but often in no particular shape.</a:t>
                </a:r>
                <a:endParaRPr lang="en-CA" sz="1400" b="0" dirty="0">
                  <a:latin typeface="+mn-lt"/>
                </a:endParaRPr>
              </a:p>
            </p:txBody>
          </p:sp>
        </p:grpSp>
        <p:pic>
          <p:nvPicPr>
            <p:cNvPr id="51" name="Picture 3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8" t="20307" r="10402" b="7628"/>
            <a:stretch/>
          </p:blipFill>
          <p:spPr bwMode="auto">
            <a:xfrm>
              <a:off x="3707904" y="2718471"/>
              <a:ext cx="2269456" cy="1505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521" y="2718470"/>
              <a:ext cx="1851065" cy="1505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4539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5"/>
          <p:cNvGrpSpPr>
            <a:grpSpLocks/>
          </p:cNvGrpSpPr>
          <p:nvPr/>
        </p:nvGrpSpPr>
        <p:grpSpPr bwMode="auto">
          <a:xfrm>
            <a:off x="4531462" y="145678"/>
            <a:ext cx="1677987" cy="2635250"/>
            <a:chOff x="230188" y="3650610"/>
            <a:chExt cx="1677515" cy="2635696"/>
          </a:xfrm>
        </p:grpSpPr>
        <p:pic>
          <p:nvPicPr>
            <p:cNvPr id="40" name="Picture 1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42" t="18677" r="14310" b="11021"/>
            <a:stretch>
              <a:fillRect/>
            </a:stretch>
          </p:blipFill>
          <p:spPr bwMode="auto">
            <a:xfrm>
              <a:off x="230188" y="3650610"/>
              <a:ext cx="1677515" cy="1620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230188" y="5270134"/>
              <a:ext cx="1677515" cy="101617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96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White oblong organism in soft sediment. </a:t>
              </a:r>
            </a:p>
          </p:txBody>
        </p:sp>
      </p:grpSp>
      <p:grpSp>
        <p:nvGrpSpPr>
          <p:cNvPr id="42" name="Group 7"/>
          <p:cNvGrpSpPr>
            <a:grpSpLocks/>
          </p:cNvGrpSpPr>
          <p:nvPr/>
        </p:nvGrpSpPr>
        <p:grpSpPr bwMode="auto">
          <a:xfrm>
            <a:off x="6722430" y="285275"/>
            <a:ext cx="1679575" cy="2449513"/>
            <a:chOff x="2172088" y="3492542"/>
            <a:chExt cx="1679832" cy="2449918"/>
          </a:xfrm>
        </p:grpSpPr>
        <p:pic>
          <p:nvPicPr>
            <p:cNvPr id="43" name="Picture 1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2088" y="3492542"/>
              <a:ext cx="1679831" cy="164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2172088" y="5142228"/>
              <a:ext cx="1679832" cy="8002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97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Erect yellow thin organism. </a:t>
              </a:r>
            </a:p>
          </p:txBody>
        </p:sp>
      </p:grpSp>
      <p:grpSp>
        <p:nvGrpSpPr>
          <p:cNvPr id="45" name="Group 9"/>
          <p:cNvGrpSpPr>
            <a:grpSpLocks/>
          </p:cNvGrpSpPr>
          <p:nvPr/>
        </p:nvGrpSpPr>
        <p:grpSpPr bwMode="auto">
          <a:xfrm>
            <a:off x="374462" y="3384105"/>
            <a:ext cx="3414712" cy="1919863"/>
            <a:chOff x="4122476" y="3535683"/>
            <a:chExt cx="3414430" cy="1919627"/>
          </a:xfrm>
        </p:grpSpPr>
        <p:pic>
          <p:nvPicPr>
            <p:cNvPr id="46" name="Picture 1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40" t="6020" r="20517" b="41280"/>
            <a:stretch>
              <a:fillRect/>
            </a:stretch>
          </p:blipFill>
          <p:spPr bwMode="auto">
            <a:xfrm>
              <a:off x="4122476" y="3535683"/>
              <a:ext cx="1622403" cy="1341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1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3982712"/>
              <a:ext cx="1740770" cy="894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4122476" y="4870607"/>
              <a:ext cx="3414430" cy="5847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98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Tubes with orange tufts at the end.</a:t>
              </a:r>
            </a:p>
          </p:txBody>
        </p:sp>
      </p:grpSp>
      <p:grpSp>
        <p:nvGrpSpPr>
          <p:cNvPr id="52" name="Group 2"/>
          <p:cNvGrpSpPr>
            <a:grpSpLocks/>
          </p:cNvGrpSpPr>
          <p:nvPr/>
        </p:nvGrpSpPr>
        <p:grpSpPr bwMode="auto">
          <a:xfrm>
            <a:off x="4150814" y="3429000"/>
            <a:ext cx="1933354" cy="3530390"/>
            <a:chOff x="467544" y="783181"/>
            <a:chExt cx="1933327" cy="3530712"/>
          </a:xfrm>
        </p:grpSpPr>
        <p:pic>
          <p:nvPicPr>
            <p:cNvPr id="53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06" b="6686"/>
            <a:stretch/>
          </p:blipFill>
          <p:spPr bwMode="auto">
            <a:xfrm>
              <a:off x="849076" y="783181"/>
              <a:ext cx="1037133" cy="1653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467544" y="2436285"/>
              <a:ext cx="1933327" cy="1877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100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White tufts inside </a:t>
              </a:r>
              <a:r>
                <a:rPr lang="en-CA" sz="1400" b="0" i="1" dirty="0">
                  <a:latin typeface="+mn-lt"/>
                </a:rPr>
                <a:t>V. </a:t>
              </a:r>
              <a:r>
                <a:rPr lang="en-CA" sz="1400" b="0" i="1" dirty="0" err="1">
                  <a:latin typeface="+mn-lt"/>
                </a:rPr>
                <a:t>pourtalesi</a:t>
              </a:r>
              <a:r>
                <a:rPr lang="en-CA" sz="1400" b="0" dirty="0">
                  <a:latin typeface="+mn-lt"/>
                </a:rPr>
                <a:t> with </a:t>
              </a:r>
              <a:r>
                <a:rPr lang="en-CA" sz="1400" b="0" dirty="0" err="1">
                  <a:latin typeface="+mn-lt"/>
                </a:rPr>
                <a:t>Crustacea</a:t>
              </a:r>
              <a:r>
                <a:rPr lang="en-CA" sz="1400" b="0" dirty="0">
                  <a:latin typeface="+mn-lt"/>
                </a:rPr>
                <a:t> (SP.) sp. 1, could be on its back.</a:t>
              </a:r>
            </a:p>
            <a:p>
              <a:pPr>
                <a:defRPr/>
              </a:pPr>
              <a:r>
                <a:rPr lang="en-CA" sz="1400" b="1" dirty="0">
                  <a:solidFill>
                    <a:srgbClr val="FF0000"/>
                  </a:solidFill>
                </a:rPr>
                <a:t>I wonder if this is a piece of tissue the crab ripped off?</a:t>
              </a:r>
            </a:p>
          </p:txBody>
        </p:sp>
      </p:grpSp>
      <p:grpSp>
        <p:nvGrpSpPr>
          <p:cNvPr id="55" name="Group 6"/>
          <p:cNvGrpSpPr>
            <a:grpSpLocks/>
          </p:cNvGrpSpPr>
          <p:nvPr/>
        </p:nvGrpSpPr>
        <p:grpSpPr bwMode="auto">
          <a:xfrm>
            <a:off x="6717194" y="3459941"/>
            <a:ext cx="1887253" cy="3369773"/>
            <a:chOff x="3722348" y="561984"/>
            <a:chExt cx="1887857" cy="3369400"/>
          </a:xfrm>
        </p:grpSpPr>
        <p:pic>
          <p:nvPicPr>
            <p:cNvPr id="56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7" t="8311" b="21976"/>
            <a:stretch>
              <a:fillRect/>
            </a:stretch>
          </p:blipFill>
          <p:spPr bwMode="auto">
            <a:xfrm>
              <a:off x="3722349" y="561984"/>
              <a:ext cx="1800156" cy="1923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3722348" y="2484994"/>
              <a:ext cx="1887857" cy="14463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102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Very long thin brown/tan cord-like object. </a:t>
              </a:r>
              <a:r>
                <a:rPr lang="en-CA" sz="1400" b="1" dirty="0">
                  <a:solidFill>
                    <a:srgbClr val="FF0000"/>
                  </a:solidFill>
                  <a:latin typeface="+mn-lt"/>
                </a:rPr>
                <a:t>Could be the stock of a hydroid, </a:t>
              </a:r>
              <a:r>
                <a:rPr lang="en-CA" sz="1400" b="1" dirty="0" err="1">
                  <a:solidFill>
                    <a:srgbClr val="FF0000"/>
                  </a:solidFill>
                  <a:latin typeface="+mn-lt"/>
                </a:rPr>
                <a:t>Leptothecatae</a:t>
              </a:r>
              <a:r>
                <a:rPr lang="en-CA" sz="1400" b="1" dirty="0">
                  <a:solidFill>
                    <a:srgbClr val="FF0000"/>
                  </a:solidFill>
                  <a:latin typeface="+mn-lt"/>
                </a:rPr>
                <a:t>.</a:t>
              </a:r>
            </a:p>
          </p:txBody>
        </p:sp>
      </p:grpSp>
      <p:grpSp>
        <p:nvGrpSpPr>
          <p:cNvPr id="58" name="Group 11"/>
          <p:cNvGrpSpPr>
            <a:grpSpLocks/>
          </p:cNvGrpSpPr>
          <p:nvPr/>
        </p:nvGrpSpPr>
        <p:grpSpPr bwMode="auto">
          <a:xfrm>
            <a:off x="195075" y="5445224"/>
            <a:ext cx="3773487" cy="1169988"/>
            <a:chOff x="4633262" y="5065975"/>
            <a:chExt cx="3774472" cy="1168872"/>
          </a:xfrm>
        </p:grpSpPr>
        <p:pic>
          <p:nvPicPr>
            <p:cNvPr id="59" name="Picture 21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3" t="8012" r="15186"/>
            <a:stretch>
              <a:fillRect/>
            </a:stretch>
          </p:blipFill>
          <p:spPr bwMode="auto">
            <a:xfrm rot="-5400000">
              <a:off x="6225875" y="3473362"/>
              <a:ext cx="589245" cy="3774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Box 59"/>
            <p:cNvSpPr txBox="1"/>
            <p:nvPr/>
          </p:nvSpPr>
          <p:spPr>
            <a:xfrm>
              <a:off x="5435158" y="5649618"/>
              <a:ext cx="2170679" cy="5852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99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Long thin whitish stalk. </a:t>
              </a:r>
            </a:p>
          </p:txBody>
        </p:sp>
      </p:grpSp>
      <p:grpSp>
        <p:nvGrpSpPr>
          <p:cNvPr id="64" name="Group 2"/>
          <p:cNvGrpSpPr>
            <a:grpSpLocks/>
          </p:cNvGrpSpPr>
          <p:nvPr/>
        </p:nvGrpSpPr>
        <p:grpSpPr bwMode="auto">
          <a:xfrm>
            <a:off x="282298" y="137332"/>
            <a:ext cx="1912937" cy="3246437"/>
            <a:chOff x="230617" y="188640"/>
            <a:chExt cx="1913125" cy="3246750"/>
          </a:xfrm>
        </p:grpSpPr>
        <p:pic>
          <p:nvPicPr>
            <p:cNvPr id="65" name="Picture 1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17" y="188640"/>
              <a:ext cx="1913125" cy="18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230617" y="1989039"/>
              <a:ext cx="1913125" cy="144635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92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Peach-translucent coloured oblong organism with a hole on top. Could be an ascidian.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77212" y="191150"/>
            <a:ext cx="1891389" cy="2853848"/>
            <a:chOff x="2477212" y="191150"/>
            <a:chExt cx="1891389" cy="2853848"/>
          </a:xfrm>
        </p:grpSpPr>
        <p:grpSp>
          <p:nvGrpSpPr>
            <p:cNvPr id="61" name="Group 7"/>
            <p:cNvGrpSpPr>
              <a:grpSpLocks/>
            </p:cNvGrpSpPr>
            <p:nvPr/>
          </p:nvGrpSpPr>
          <p:grpSpPr bwMode="auto">
            <a:xfrm>
              <a:off x="2477212" y="191150"/>
              <a:ext cx="1891388" cy="2853848"/>
              <a:chOff x="7379092" y="157826"/>
              <a:chExt cx="1891450" cy="2853215"/>
            </a:xfrm>
          </p:grpSpPr>
          <p:pic>
            <p:nvPicPr>
              <p:cNvPr id="62" name="Picture 9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11" r="7428"/>
              <a:stretch/>
            </p:blipFill>
            <p:spPr bwMode="auto">
              <a:xfrm>
                <a:off x="7379092" y="157826"/>
                <a:ext cx="1312004" cy="1129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3" name="TextBox 6"/>
              <p:cNvSpPr txBox="1">
                <a:spLocks noChangeArrowheads="1"/>
              </p:cNvSpPr>
              <p:nvPr/>
            </p:nvSpPr>
            <p:spPr bwMode="auto">
              <a:xfrm>
                <a:off x="7379092" y="1287875"/>
                <a:ext cx="1891450" cy="1723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 dirty="0"/>
                  <a:t>Unidentified 95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/>
                  <a:t>Erect stalk with sediment coloured base turning to white and a purple </a:t>
                </a:r>
                <a:r>
                  <a:rPr lang="en-CA" altLang="en-US" sz="1400" dirty="0"/>
                  <a:t>tip. Possibly a </a:t>
                </a:r>
                <a:r>
                  <a:rPr lang="en-CA" altLang="en-US" sz="1400" dirty="0" err="1"/>
                  <a:t>Sabellid</a:t>
                </a:r>
                <a:r>
                  <a:rPr lang="en-CA" altLang="en-US" sz="1400" dirty="0"/>
                  <a:t> worm.</a:t>
                </a:r>
              </a:p>
            </p:txBody>
          </p:sp>
        </p:grpSp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413" y="392503"/>
              <a:ext cx="547188" cy="928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161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26307" y="126158"/>
            <a:ext cx="3684143" cy="2460877"/>
            <a:chOff x="2467156" y="3974641"/>
            <a:chExt cx="3684143" cy="2460877"/>
          </a:xfrm>
        </p:grpSpPr>
        <p:grpSp>
          <p:nvGrpSpPr>
            <p:cNvPr id="32" name="Group 31"/>
            <p:cNvGrpSpPr/>
            <p:nvPr/>
          </p:nvGrpSpPr>
          <p:grpSpPr>
            <a:xfrm>
              <a:off x="2467157" y="3974641"/>
              <a:ext cx="3684142" cy="2460877"/>
              <a:chOff x="1171011" y="4189715"/>
              <a:chExt cx="3684142" cy="2460877"/>
            </a:xfrm>
          </p:grpSpPr>
          <p:grpSp>
            <p:nvGrpSpPr>
              <p:cNvPr id="34" name="Group 8"/>
              <p:cNvGrpSpPr>
                <a:grpSpLocks/>
              </p:cNvGrpSpPr>
              <p:nvPr/>
            </p:nvGrpSpPr>
            <p:grpSpPr bwMode="auto">
              <a:xfrm>
                <a:off x="1171011" y="4190786"/>
                <a:ext cx="3684142" cy="2459806"/>
                <a:chOff x="5357174" y="653967"/>
                <a:chExt cx="3684092" cy="2459723"/>
              </a:xfrm>
            </p:grpSpPr>
            <p:pic>
              <p:nvPicPr>
                <p:cNvPr id="43" name="Picture 6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071" t="13050" b="6118"/>
                <a:stretch/>
              </p:blipFill>
              <p:spPr bwMode="auto">
                <a:xfrm>
                  <a:off x="6597905" y="653967"/>
                  <a:ext cx="1240236" cy="12286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4" name="TextBox 43"/>
                <p:cNvSpPr txBox="1"/>
                <p:nvPr/>
              </p:nvSpPr>
              <p:spPr>
                <a:xfrm>
                  <a:off x="5357174" y="1882626"/>
                  <a:ext cx="3684092" cy="12310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CA" b="1" dirty="0">
                      <a:latin typeface="+mn-lt"/>
                    </a:rPr>
                    <a:t>Unidentified 103</a:t>
                  </a:r>
                </a:p>
                <a:p>
                  <a:pPr>
                    <a:defRPr/>
                  </a:pPr>
                  <a:r>
                    <a:rPr lang="en-CA" sz="1400" b="0" dirty="0">
                      <a:latin typeface="+mn-lt"/>
                    </a:rPr>
                    <a:t>White round, </a:t>
                  </a:r>
                  <a:r>
                    <a:rPr lang="en-CA" sz="1400" dirty="0"/>
                    <a:t>slightly raised</a:t>
                  </a:r>
                  <a:r>
                    <a:rPr lang="en-CA" sz="1400" b="0" dirty="0">
                      <a:latin typeface="+mn-lt"/>
                    </a:rPr>
                    <a:t> organism in sediment or on a rock. Has a slight sheen on surface and often seen with lighter spots. </a:t>
                  </a:r>
                  <a:r>
                    <a:rPr lang="en-CA" sz="1400" b="0">
                      <a:latin typeface="+mn-lt"/>
                    </a:rPr>
                    <a:t>Possibly </a:t>
                  </a:r>
                  <a:r>
                    <a:rPr lang="en-CA" sz="1400" b="0" i="1">
                      <a:latin typeface="+mn-lt"/>
                    </a:rPr>
                    <a:t>Anomia.</a:t>
                  </a:r>
                  <a:endParaRPr lang="en-CA" sz="1400" b="0" i="1" dirty="0">
                    <a:latin typeface="+mn-lt"/>
                  </a:endParaRPr>
                </a:p>
              </p:txBody>
            </p:sp>
          </p:grpSp>
          <p:pic>
            <p:nvPicPr>
              <p:cNvPr id="42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03" b="6073"/>
              <a:stretch/>
            </p:blipFill>
            <p:spPr bwMode="auto">
              <a:xfrm>
                <a:off x="3680057" y="4189715"/>
                <a:ext cx="1175095" cy="1222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3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0"/>
            <a:stretch/>
          </p:blipFill>
          <p:spPr bwMode="auto">
            <a:xfrm>
              <a:off x="2467156" y="3975712"/>
              <a:ext cx="1211831" cy="1218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Group 6"/>
          <p:cNvGrpSpPr>
            <a:grpSpLocks/>
          </p:cNvGrpSpPr>
          <p:nvPr/>
        </p:nvGrpSpPr>
        <p:grpSpPr bwMode="auto">
          <a:xfrm>
            <a:off x="6804248" y="283031"/>
            <a:ext cx="1800225" cy="3217288"/>
            <a:chOff x="1976990" y="3789040"/>
            <a:chExt cx="1800129" cy="3217085"/>
          </a:xfrm>
        </p:grpSpPr>
        <p:pic>
          <p:nvPicPr>
            <p:cNvPr id="29" name="Picture 2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9662" y="3789040"/>
              <a:ext cx="1164946" cy="1339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1976990" y="5128806"/>
              <a:ext cx="1800129" cy="1877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106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Partially buried worm-like organism. Light pink around the edges and a darker orange-pink in the centre. </a:t>
              </a:r>
              <a:r>
                <a:rPr lang="en-CA" sz="1400" b="1" dirty="0">
                  <a:solidFill>
                    <a:srgbClr val="FF0000"/>
                  </a:solidFill>
                </a:rPr>
                <a:t>Could be a nemertean.</a:t>
              </a:r>
            </a:p>
          </p:txBody>
        </p:sp>
      </p:grpSp>
      <p:grpSp>
        <p:nvGrpSpPr>
          <p:cNvPr id="45" name="Group 4"/>
          <p:cNvGrpSpPr>
            <a:grpSpLocks/>
          </p:cNvGrpSpPr>
          <p:nvPr/>
        </p:nvGrpSpPr>
        <p:grpSpPr bwMode="auto">
          <a:xfrm>
            <a:off x="4427984" y="134279"/>
            <a:ext cx="1800225" cy="3819862"/>
            <a:chOff x="92281" y="3429000"/>
            <a:chExt cx="1800225" cy="3820707"/>
          </a:xfrm>
        </p:grpSpPr>
        <p:pic>
          <p:nvPicPr>
            <p:cNvPr id="46" name="Picture 1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19" t="20325" r="9720"/>
            <a:stretch>
              <a:fillRect/>
            </a:stretch>
          </p:blipFill>
          <p:spPr bwMode="auto">
            <a:xfrm>
              <a:off x="184319" y="3429000"/>
              <a:ext cx="1616150" cy="2374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92281" y="5802837"/>
              <a:ext cx="1800225" cy="144687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105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Mass of pale blue circles with white-purple edges. Must be close together to count</a:t>
              </a:r>
            </a:p>
          </p:txBody>
        </p:sp>
      </p:grpSp>
      <p:grpSp>
        <p:nvGrpSpPr>
          <p:cNvPr id="51" name="Group 2"/>
          <p:cNvGrpSpPr>
            <a:grpSpLocks/>
          </p:cNvGrpSpPr>
          <p:nvPr/>
        </p:nvGrpSpPr>
        <p:grpSpPr bwMode="auto">
          <a:xfrm>
            <a:off x="438025" y="3671460"/>
            <a:ext cx="1800225" cy="2945606"/>
            <a:chOff x="323528" y="-17354"/>
            <a:chExt cx="1800200" cy="2945719"/>
          </a:xfrm>
        </p:grpSpPr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-17354"/>
              <a:ext cx="1800200" cy="1714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323528" y="1697212"/>
              <a:ext cx="1800200" cy="123115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109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Green thin stalk with a bulge at one end.</a:t>
              </a:r>
              <a:r>
                <a:rPr lang="en-CA" sz="1400" dirty="0"/>
                <a:t> Might belong with the </a:t>
              </a:r>
              <a:r>
                <a:rPr lang="en-CA" sz="1400" dirty="0" err="1"/>
                <a:t>Heterokontophyta</a:t>
              </a:r>
              <a:endParaRPr lang="en-CA" sz="1400" b="0" dirty="0">
                <a:latin typeface="+mn-lt"/>
              </a:endParaRPr>
            </a:p>
          </p:txBody>
        </p:sp>
      </p:grpSp>
      <p:grpSp>
        <p:nvGrpSpPr>
          <p:cNvPr id="54" name="Group 3"/>
          <p:cNvGrpSpPr>
            <a:grpSpLocks/>
          </p:cNvGrpSpPr>
          <p:nvPr/>
        </p:nvGrpSpPr>
        <p:grpSpPr bwMode="auto">
          <a:xfrm>
            <a:off x="2329932" y="3847835"/>
            <a:ext cx="1785938" cy="2559845"/>
            <a:chOff x="2715264" y="324198"/>
            <a:chExt cx="1784728" cy="2559886"/>
          </a:xfrm>
        </p:grpSpPr>
        <p:pic>
          <p:nvPicPr>
            <p:cNvPr id="55" name="Picture 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7" y="324198"/>
              <a:ext cx="1132982" cy="1348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2715264" y="1652958"/>
              <a:ext cx="1784728" cy="12311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110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Thin branching whitish organism in soft sediment. Could be a crinoid.</a:t>
              </a:r>
            </a:p>
          </p:txBody>
        </p:sp>
      </p:grpSp>
      <p:grpSp>
        <p:nvGrpSpPr>
          <p:cNvPr id="57" name="Group 5"/>
          <p:cNvGrpSpPr>
            <a:grpSpLocks/>
          </p:cNvGrpSpPr>
          <p:nvPr/>
        </p:nvGrpSpPr>
        <p:grpSpPr bwMode="auto">
          <a:xfrm>
            <a:off x="4358172" y="4077072"/>
            <a:ext cx="1778000" cy="1944350"/>
            <a:chOff x="4823596" y="490683"/>
            <a:chExt cx="1776465" cy="1944644"/>
          </a:xfrm>
        </p:grpSpPr>
        <p:pic>
          <p:nvPicPr>
            <p:cNvPr id="58" name="Picture 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619" y="490683"/>
              <a:ext cx="1344417" cy="932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823596" y="1419511"/>
              <a:ext cx="1776465" cy="10158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111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Thin curled sediment coloured worm-like or tube-like object. 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208180" y="4337904"/>
            <a:ext cx="2784431" cy="1602953"/>
            <a:chOff x="4526555" y="4369763"/>
            <a:chExt cx="2784431" cy="1602953"/>
          </a:xfrm>
        </p:grpSpPr>
        <p:grpSp>
          <p:nvGrpSpPr>
            <p:cNvPr id="61" name="Group 5"/>
            <p:cNvGrpSpPr>
              <a:grpSpLocks/>
            </p:cNvGrpSpPr>
            <p:nvPr/>
          </p:nvGrpSpPr>
          <p:grpSpPr bwMode="auto">
            <a:xfrm>
              <a:off x="4526555" y="4380334"/>
              <a:ext cx="2784431" cy="1592382"/>
              <a:chOff x="6777396" y="681153"/>
              <a:chExt cx="2784392" cy="1593091"/>
            </a:xfrm>
          </p:grpSpPr>
          <p:pic>
            <p:nvPicPr>
              <p:cNvPr id="63" name="Picture 11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7732" y="681153"/>
                <a:ext cx="1314449" cy="7922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777396" y="1473669"/>
                <a:ext cx="2784392" cy="800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CA" b="1" dirty="0">
                    <a:latin typeface="+mn-lt"/>
                  </a:rPr>
                  <a:t>Unidentified 112</a:t>
                </a:r>
              </a:p>
              <a:p>
                <a:pPr>
                  <a:defRPr/>
                </a:pPr>
                <a:r>
                  <a:rPr lang="en-CA" sz="1400" b="0" dirty="0">
                    <a:latin typeface="+mn-lt"/>
                  </a:rPr>
                  <a:t>Thin red-orange organism on rock. Partially sediment covered. </a:t>
                </a:r>
              </a:p>
            </p:txBody>
          </p:sp>
        </p:grpSp>
        <p:pic>
          <p:nvPicPr>
            <p:cNvPr id="62" name="Picture 2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7" r="19516"/>
            <a:stretch/>
          </p:blipFill>
          <p:spPr bwMode="auto">
            <a:xfrm>
              <a:off x="5876593" y="4369763"/>
              <a:ext cx="1434392" cy="802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4679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7164288" y="332656"/>
            <a:ext cx="1793875" cy="2334875"/>
            <a:chOff x="4562834" y="3549569"/>
            <a:chExt cx="1793532" cy="2334916"/>
          </a:xfrm>
        </p:grpSpPr>
        <p:pic>
          <p:nvPicPr>
            <p:cNvPr id="9" name="Picture 2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449" y="3549569"/>
              <a:ext cx="1390302" cy="1320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4562834" y="4868804"/>
              <a:ext cx="1793532" cy="10156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116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Pink cylindrical organism on </a:t>
              </a:r>
              <a:r>
                <a:rPr lang="en-CA" sz="1400" b="0" i="1" dirty="0">
                  <a:latin typeface="+mn-lt"/>
                </a:rPr>
                <a:t>V. </a:t>
              </a:r>
              <a:r>
                <a:rPr lang="en-CA" sz="1400" b="0" i="1" dirty="0" err="1">
                  <a:latin typeface="+mn-lt"/>
                </a:rPr>
                <a:t>pourtalesi</a:t>
              </a:r>
              <a:r>
                <a:rPr lang="en-CA" sz="1400" b="0" dirty="0">
                  <a:latin typeface="+mn-lt"/>
                </a:rPr>
                <a:t>.</a:t>
              </a:r>
            </a:p>
          </p:txBody>
        </p:sp>
      </p:grpSp>
      <p:grpSp>
        <p:nvGrpSpPr>
          <p:cNvPr id="20" name="Group 8"/>
          <p:cNvGrpSpPr>
            <a:grpSpLocks/>
          </p:cNvGrpSpPr>
          <p:nvPr/>
        </p:nvGrpSpPr>
        <p:grpSpPr bwMode="auto">
          <a:xfrm>
            <a:off x="5004048" y="140579"/>
            <a:ext cx="1993900" cy="3030329"/>
            <a:chOff x="2732255" y="3034043"/>
            <a:chExt cx="1994082" cy="3028477"/>
          </a:xfrm>
        </p:grpSpPr>
        <p:pic>
          <p:nvPicPr>
            <p:cNvPr id="21" name="Picture 2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" r="5312"/>
            <a:stretch>
              <a:fillRect/>
            </a:stretch>
          </p:blipFill>
          <p:spPr bwMode="auto">
            <a:xfrm>
              <a:off x="2732255" y="3034043"/>
              <a:ext cx="1994082" cy="1152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2742575" y="4186231"/>
              <a:ext cx="1973442" cy="187628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115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Dark object, with a relatively thick stalk or column and branching at the tip. Only partially visible. Not likely to be part of </a:t>
              </a:r>
              <a:r>
                <a:rPr lang="en-CA" sz="1400" b="0" dirty="0" err="1">
                  <a:latin typeface="+mn-lt"/>
                </a:rPr>
                <a:t>Ceranthidae</a:t>
              </a:r>
              <a:r>
                <a:rPr lang="en-CA" sz="1400" b="0" dirty="0">
                  <a:latin typeface="+mn-lt"/>
                </a:rPr>
                <a:t> (F.) sp. 1.</a:t>
              </a:r>
            </a:p>
          </p:txBody>
        </p:sp>
      </p:grp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251520" y="116632"/>
            <a:ext cx="1800225" cy="2927350"/>
            <a:chOff x="3016" y="214"/>
            <a:chExt cx="1134" cy="1844"/>
          </a:xfrm>
        </p:grpSpPr>
        <p:pic>
          <p:nvPicPr>
            <p:cNvPr id="28" name="Picture 1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9" t="9258" r="8025"/>
            <a:stretch>
              <a:fillRect/>
            </a:stretch>
          </p:blipFill>
          <p:spPr bwMode="auto">
            <a:xfrm>
              <a:off x="3061" y="214"/>
              <a:ext cx="1044" cy="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3016" y="1147"/>
              <a:ext cx="1134" cy="91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113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Sediment coloured round-globular object with a few openings on top and perhaps an arm?</a:t>
              </a:r>
            </a:p>
          </p:txBody>
        </p:sp>
      </p:grpSp>
      <p:grpSp>
        <p:nvGrpSpPr>
          <p:cNvPr id="41" name="Group 3"/>
          <p:cNvGrpSpPr>
            <a:grpSpLocks/>
          </p:cNvGrpSpPr>
          <p:nvPr/>
        </p:nvGrpSpPr>
        <p:grpSpPr bwMode="auto">
          <a:xfrm>
            <a:off x="2112049" y="3933056"/>
            <a:ext cx="2592388" cy="1806575"/>
            <a:chOff x="2123728" y="332820"/>
            <a:chExt cx="2591847" cy="1807225"/>
          </a:xfrm>
        </p:grpSpPr>
        <p:pic>
          <p:nvPicPr>
            <p:cNvPr id="42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1000"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3021706" y="-565154"/>
              <a:ext cx="795895" cy="2591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2123728" y="1123679"/>
              <a:ext cx="2591847" cy="10163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120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Banded conical long tube-shaped organism with a yellowish brown tuft at the tip.</a:t>
              </a:r>
            </a:p>
          </p:txBody>
        </p:sp>
      </p:grpSp>
      <p:grpSp>
        <p:nvGrpSpPr>
          <p:cNvPr id="44" name="Group 12"/>
          <p:cNvGrpSpPr>
            <a:grpSpLocks/>
          </p:cNvGrpSpPr>
          <p:nvPr/>
        </p:nvGrpSpPr>
        <p:grpSpPr bwMode="auto">
          <a:xfrm>
            <a:off x="251520" y="3706505"/>
            <a:ext cx="1835150" cy="2249150"/>
            <a:chOff x="7308304" y="3627983"/>
            <a:chExt cx="1835696" cy="2249338"/>
          </a:xfrm>
        </p:grpSpPr>
        <p:pic>
          <p:nvPicPr>
            <p:cNvPr id="45" name="Picture 2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827" y="3627983"/>
              <a:ext cx="1424650" cy="1233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Box 11"/>
            <p:cNvSpPr txBox="1">
              <a:spLocks noChangeArrowheads="1"/>
            </p:cNvSpPr>
            <p:nvPr/>
          </p:nvSpPr>
          <p:spPr bwMode="auto">
            <a:xfrm>
              <a:off x="7308304" y="4861573"/>
              <a:ext cx="1835696" cy="1015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118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 err="1"/>
                <a:t>Whiteish</a:t>
              </a:r>
              <a:r>
                <a:rPr lang="en-CA" altLang="en-US" sz="1400" b="0" dirty="0"/>
                <a:t> organism on spicule covered rock or soft sediment.</a:t>
              </a:r>
            </a:p>
          </p:txBody>
        </p:sp>
      </p:grpSp>
      <p:grpSp>
        <p:nvGrpSpPr>
          <p:cNvPr id="47" name="Group 4"/>
          <p:cNvGrpSpPr>
            <a:grpSpLocks/>
          </p:cNvGrpSpPr>
          <p:nvPr/>
        </p:nvGrpSpPr>
        <p:grpSpPr bwMode="auto">
          <a:xfrm>
            <a:off x="4932960" y="3606855"/>
            <a:ext cx="1776412" cy="2317750"/>
            <a:chOff x="7020272" y="481110"/>
            <a:chExt cx="1777478" cy="2315837"/>
          </a:xfrm>
        </p:grpSpPr>
        <p:pic>
          <p:nvPicPr>
            <p:cNvPr id="48" name="Picture 11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226" b="13123"/>
            <a:stretch>
              <a:fillRect/>
            </a:stretch>
          </p:blipFill>
          <p:spPr bwMode="auto">
            <a:xfrm>
              <a:off x="7020272" y="481110"/>
              <a:ext cx="1777478" cy="1516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7020272" y="1997507"/>
              <a:ext cx="1777478" cy="79944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122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Mass of small orange clumps in sediment.</a:t>
              </a:r>
            </a:p>
          </p:txBody>
        </p:sp>
      </p:grpSp>
      <p:grpSp>
        <p:nvGrpSpPr>
          <p:cNvPr id="50" name="Group 7"/>
          <p:cNvGrpSpPr>
            <a:grpSpLocks/>
          </p:cNvGrpSpPr>
          <p:nvPr/>
        </p:nvGrpSpPr>
        <p:grpSpPr bwMode="auto">
          <a:xfrm>
            <a:off x="6958017" y="3354206"/>
            <a:ext cx="1797050" cy="2909888"/>
            <a:chOff x="179512" y="2626378"/>
            <a:chExt cx="1799163" cy="2909258"/>
          </a:xfrm>
        </p:grpSpPr>
        <p:pic>
          <p:nvPicPr>
            <p:cNvPr id="51" name="Picture 1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7" t="8817" r="8183" b="7976"/>
            <a:stretch>
              <a:fillRect/>
            </a:stretch>
          </p:blipFill>
          <p:spPr bwMode="auto">
            <a:xfrm>
              <a:off x="265732" y="2626378"/>
              <a:ext cx="1569964" cy="1678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179512" y="4305589"/>
              <a:ext cx="1799163" cy="123004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123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Pale-sediment coloured organism in the sediment. Slight star shape.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195736" y="150677"/>
            <a:ext cx="2449512" cy="3325813"/>
            <a:chOff x="2195736" y="150677"/>
            <a:chExt cx="2449512" cy="3325813"/>
          </a:xfrm>
        </p:grpSpPr>
        <p:grpSp>
          <p:nvGrpSpPr>
            <p:cNvPr id="23" name="Group 35"/>
            <p:cNvGrpSpPr>
              <a:grpSpLocks/>
            </p:cNvGrpSpPr>
            <p:nvPr/>
          </p:nvGrpSpPr>
          <p:grpSpPr bwMode="auto">
            <a:xfrm>
              <a:off x="2195736" y="150677"/>
              <a:ext cx="2449512" cy="3325813"/>
              <a:chOff x="4195" y="210"/>
              <a:chExt cx="1543" cy="2095"/>
            </a:xfrm>
          </p:grpSpPr>
          <p:pic>
            <p:nvPicPr>
              <p:cNvPr id="24" name="Picture 17"/>
              <p:cNvPicPr>
                <a:picLocks noChangeAspect="1" noChangeArrowheads="1"/>
              </p:cNvPicPr>
              <p:nvPr/>
            </p:nvPicPr>
            <p:blipFill>
              <a:blip r:embed="rId11" cstate="print">
                <a:lum bright="12000" contrast="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6" y="210"/>
                <a:ext cx="602" cy="1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4199" y="1801"/>
                <a:ext cx="1519" cy="50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CA" b="1" dirty="0">
                    <a:latin typeface="+mn-lt"/>
                  </a:rPr>
                  <a:t>Unidentified 114</a:t>
                </a:r>
              </a:p>
              <a:p>
                <a:pPr>
                  <a:defRPr/>
                </a:pPr>
                <a:r>
                  <a:rPr lang="en-CA" sz="1400" b="0" dirty="0">
                    <a:latin typeface="+mn-lt"/>
                  </a:rPr>
                  <a:t>Sediment covered thick tube-shaped object on rock.</a:t>
                </a:r>
              </a:p>
            </p:txBody>
          </p:sp>
          <p:graphicFrame>
            <p:nvGraphicFramePr>
              <p:cNvPr id="26" name="Object 33"/>
              <p:cNvGraphicFramePr>
                <a:graphicFrameLocks noChangeAspect="1"/>
              </p:cNvGraphicFramePr>
              <p:nvPr/>
            </p:nvGraphicFramePr>
            <p:xfrm>
              <a:off x="4195" y="210"/>
              <a:ext cx="928" cy="10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520" name="Image" r:id="rId12" imgW="670334" imgH="758889" progId="">
                      <p:embed/>
                    </p:oleObj>
                  </mc:Choice>
                  <mc:Fallback>
                    <p:oleObj name="Image" r:id="rId12" imgW="670334" imgH="758889" progId="">
                      <p:embed/>
                      <p:pic>
                        <p:nvPicPr>
                          <p:cNvPr id="0" name="Picture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95" y="210"/>
                            <a:ext cx="928" cy="10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16471" name="Picture 87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1806440"/>
              <a:ext cx="2201737" cy="908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92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9552" y="4227565"/>
            <a:ext cx="1800225" cy="2036882"/>
            <a:chOff x="3059832" y="260648"/>
            <a:chExt cx="1800200" cy="2036019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848" y="260648"/>
              <a:ext cx="1396629" cy="1235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059832" y="1496787"/>
              <a:ext cx="1800200" cy="79988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129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Orange mass in the sediment.</a:t>
              </a:r>
            </a:p>
          </p:txBody>
        </p:sp>
      </p:grp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7020272" y="378329"/>
            <a:ext cx="1819275" cy="2375694"/>
            <a:chOff x="251520" y="170081"/>
            <a:chExt cx="1819069" cy="2375851"/>
          </a:xfrm>
        </p:grpSpPr>
        <p:pic>
          <p:nvPicPr>
            <p:cNvPr id="6" name="Picture 2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70081"/>
              <a:ext cx="1819069" cy="1143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2"/>
            <p:cNvSpPr txBox="1">
              <a:spLocks noChangeArrowheads="1"/>
            </p:cNvSpPr>
            <p:nvPr/>
          </p:nvSpPr>
          <p:spPr bwMode="auto">
            <a:xfrm>
              <a:off x="251520" y="1314745"/>
              <a:ext cx="1819069" cy="1231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128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Grey dome-shaped organism with bright white speckles and an opening on top.</a:t>
              </a: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251520" y="260648"/>
            <a:ext cx="1819275" cy="3744338"/>
            <a:chOff x="2771800" y="3597131"/>
            <a:chExt cx="1819966" cy="3742259"/>
          </a:xfrm>
        </p:grpSpPr>
        <p:pic>
          <p:nvPicPr>
            <p:cNvPr id="12" name="Picture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3" b="8617"/>
            <a:stretch>
              <a:fillRect/>
            </a:stretch>
          </p:blipFill>
          <p:spPr bwMode="auto">
            <a:xfrm>
              <a:off x="2771801" y="3597131"/>
              <a:ext cx="1819965" cy="1865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2771800" y="5462995"/>
              <a:ext cx="1819966" cy="18763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125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Orange branching organism with curls at the tips of the branches. Attached to rock. </a:t>
              </a:r>
              <a:r>
                <a:rPr lang="en-CA" sz="1400" b="1" dirty="0">
                  <a:solidFill>
                    <a:srgbClr val="FF0000"/>
                  </a:solidFill>
                  <a:latin typeface="+mn-lt"/>
                </a:rPr>
                <a:t>This is some sort of bacterial/algal mat on rock.</a:t>
              </a:r>
            </a:p>
          </p:txBody>
        </p:sp>
      </p:grpSp>
      <p:grpSp>
        <p:nvGrpSpPr>
          <p:cNvPr id="14" name="Group 4"/>
          <p:cNvGrpSpPr>
            <a:grpSpLocks/>
          </p:cNvGrpSpPr>
          <p:nvPr/>
        </p:nvGrpSpPr>
        <p:grpSpPr bwMode="auto">
          <a:xfrm>
            <a:off x="2483768" y="404664"/>
            <a:ext cx="1798638" cy="3138368"/>
            <a:chOff x="5436096" y="3307636"/>
            <a:chExt cx="1800200" cy="3137184"/>
          </a:xfrm>
        </p:grpSpPr>
        <p:pic>
          <p:nvPicPr>
            <p:cNvPr id="15" name="Picture 2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5" r="3175" b="14391"/>
            <a:stretch>
              <a:fillRect/>
            </a:stretch>
          </p:blipFill>
          <p:spPr bwMode="auto">
            <a:xfrm>
              <a:off x="5586270" y="3307636"/>
              <a:ext cx="1499852" cy="1483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5436096" y="4783454"/>
              <a:ext cx="1800200" cy="16613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126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Orange-pink blob on rock. Might be an </a:t>
              </a:r>
              <a:r>
                <a:rPr lang="en-CA" sz="1400" b="0" dirty="0" err="1">
                  <a:latin typeface="+mn-lt"/>
                </a:rPr>
                <a:t>Actiniaria</a:t>
              </a:r>
              <a:r>
                <a:rPr lang="en-CA" sz="1400" b="0" dirty="0">
                  <a:latin typeface="+mn-lt"/>
                </a:rPr>
                <a:t> or a sponge. To blurry to identify. </a:t>
              </a:r>
              <a:r>
                <a:rPr lang="en-CA" sz="1400" b="1" dirty="0">
                  <a:solidFill>
                    <a:srgbClr val="FF0000"/>
                  </a:solidFill>
                  <a:latin typeface="+mn-lt"/>
                </a:rPr>
                <a:t>Confident it’s an anemone.</a:t>
              </a:r>
            </a:p>
          </p:txBody>
        </p:sp>
      </p:grpSp>
      <p:grpSp>
        <p:nvGrpSpPr>
          <p:cNvPr id="17" name="Group 9"/>
          <p:cNvGrpSpPr>
            <a:grpSpLocks/>
          </p:cNvGrpSpPr>
          <p:nvPr/>
        </p:nvGrpSpPr>
        <p:grpSpPr bwMode="auto">
          <a:xfrm>
            <a:off x="4479883" y="242546"/>
            <a:ext cx="2324363" cy="3276986"/>
            <a:chOff x="6429626" y="2955266"/>
            <a:chExt cx="2324331" cy="3276765"/>
          </a:xfrm>
        </p:grpSpPr>
        <p:pic>
          <p:nvPicPr>
            <p:cNvPr id="18" name="Picture 2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8" y="2955266"/>
              <a:ext cx="1987029" cy="1620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7"/>
            <p:cNvSpPr txBox="1">
              <a:spLocks noChangeArrowheads="1"/>
            </p:cNvSpPr>
            <p:nvPr/>
          </p:nvSpPr>
          <p:spPr bwMode="auto">
            <a:xfrm>
              <a:off x="6429626" y="4570150"/>
              <a:ext cx="2324331" cy="1661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127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Round sediment covered organism with small openings. White sponge attached. Could be unidentified 64/an ascidian. </a:t>
              </a:r>
              <a:r>
                <a:rPr lang="en-CA" altLang="en-US" sz="1400" b="1" dirty="0">
                  <a:solidFill>
                    <a:srgbClr val="FF0000"/>
                  </a:solidFill>
                </a:rPr>
                <a:t>This is </a:t>
              </a:r>
              <a:r>
                <a:rPr lang="en-CA" altLang="en-US" sz="1400" b="1" dirty="0" err="1">
                  <a:solidFill>
                    <a:srgbClr val="FF0000"/>
                  </a:solidFill>
                </a:rPr>
                <a:t>Porifera</a:t>
              </a:r>
              <a:r>
                <a:rPr lang="en-CA" altLang="en-US" sz="1400" b="1" dirty="0">
                  <a:solidFill>
                    <a:srgbClr val="FF0000"/>
                  </a:solidFill>
                </a:rPr>
                <a:t> sp. 25.</a:t>
              </a:r>
            </a:p>
          </p:txBody>
        </p:sp>
      </p:grpSp>
      <p:grpSp>
        <p:nvGrpSpPr>
          <p:cNvPr id="23" name="Group 16"/>
          <p:cNvGrpSpPr>
            <a:grpSpLocks/>
          </p:cNvGrpSpPr>
          <p:nvPr/>
        </p:nvGrpSpPr>
        <p:grpSpPr bwMode="auto">
          <a:xfrm>
            <a:off x="2982152" y="3612653"/>
            <a:ext cx="1800225" cy="2970213"/>
            <a:chOff x="2200" y="0"/>
            <a:chExt cx="1134" cy="1871"/>
          </a:xfrm>
        </p:grpSpPr>
        <p:pic>
          <p:nvPicPr>
            <p:cNvPr id="24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6" y="0"/>
              <a:ext cx="832" cy="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200" y="960"/>
              <a:ext cx="1134" cy="91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130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White semi-translucent thin object. The rest could be sticking out of the sediment.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76778" y="3950133"/>
            <a:ext cx="3286988" cy="2529758"/>
            <a:chOff x="5109375" y="3712044"/>
            <a:chExt cx="3286988" cy="2529758"/>
          </a:xfrm>
        </p:grpSpPr>
        <p:grpSp>
          <p:nvGrpSpPr>
            <p:cNvPr id="20" name="Group 19"/>
            <p:cNvGrpSpPr/>
            <p:nvPr/>
          </p:nvGrpSpPr>
          <p:grpSpPr>
            <a:xfrm>
              <a:off x="5109376" y="4267779"/>
              <a:ext cx="3286987" cy="1974023"/>
              <a:chOff x="-587195" y="4990920"/>
              <a:chExt cx="3286987" cy="1974023"/>
            </a:xfrm>
          </p:grpSpPr>
          <p:sp>
            <p:nvSpPr>
              <p:cNvPr id="21" name="Text Box 28"/>
              <p:cNvSpPr txBox="1">
                <a:spLocks noChangeArrowheads="1"/>
              </p:cNvSpPr>
              <p:nvPr/>
            </p:nvSpPr>
            <p:spPr bwMode="auto">
              <a:xfrm>
                <a:off x="-587195" y="5949280"/>
                <a:ext cx="3286987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CA" altLang="en-US" sz="1800" b="1" dirty="0"/>
                  <a:t>Unidentified 134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/>
                  <a:t>Sediment coloured stalk with a white, flower-bud like tip. </a:t>
                </a:r>
                <a:r>
                  <a:rPr lang="en-CA" altLang="en-US" sz="1400" b="1" dirty="0">
                    <a:solidFill>
                      <a:srgbClr val="FF0000"/>
                    </a:solidFill>
                  </a:rPr>
                  <a:t>The one on the right is a dead crinoid stalk.</a:t>
                </a:r>
              </a:p>
            </p:txBody>
          </p:sp>
          <p:pic>
            <p:nvPicPr>
              <p:cNvPr id="22" name="Picture 72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283"/>
              <a:stretch/>
            </p:blipFill>
            <p:spPr bwMode="auto">
              <a:xfrm>
                <a:off x="359249" y="4990920"/>
                <a:ext cx="2340543" cy="95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375" y="3712044"/>
              <a:ext cx="929583" cy="1514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4587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6948264" y="211355"/>
            <a:ext cx="1909193" cy="2302939"/>
            <a:chOff x="153689" y="2858195"/>
            <a:chExt cx="1909193" cy="2302939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89" y="2858195"/>
              <a:ext cx="1909193" cy="1502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153689" y="4360915"/>
              <a:ext cx="190919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140</a:t>
              </a:r>
              <a:endParaRPr lang="en-CA" dirty="0"/>
            </a:p>
            <a:p>
              <a:r>
                <a:rPr lang="en-CA" sz="1400" dirty="0"/>
                <a:t>Cloudy film-like blob. Could be dust cloud.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63680" y="116768"/>
            <a:ext cx="1800200" cy="3312232"/>
            <a:chOff x="2780257" y="204567"/>
            <a:chExt cx="1800200" cy="3312232"/>
          </a:xfrm>
        </p:grpSpPr>
        <p:pic>
          <p:nvPicPr>
            <p:cNvPr id="34" name="Picture 3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0257" y="204567"/>
              <a:ext cx="1800200" cy="185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2780257" y="2070249"/>
              <a:ext cx="18002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137</a:t>
              </a:r>
            </a:p>
            <a:p>
              <a:r>
                <a:rPr lang="en-CA" sz="1400" dirty="0"/>
                <a:t>Sediment coloured, oval-shaped body with what appears to be several protruding limbs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549450" y="3642525"/>
            <a:ext cx="2762127" cy="2880544"/>
            <a:chOff x="3970113" y="3634469"/>
            <a:chExt cx="2762127" cy="2880544"/>
          </a:xfrm>
        </p:grpSpPr>
        <p:grpSp>
          <p:nvGrpSpPr>
            <p:cNvPr id="21" name="Group 20"/>
            <p:cNvGrpSpPr/>
            <p:nvPr/>
          </p:nvGrpSpPr>
          <p:grpSpPr>
            <a:xfrm>
              <a:off x="3970113" y="3634469"/>
              <a:ext cx="1826023" cy="2880544"/>
              <a:chOff x="5091929" y="2937916"/>
              <a:chExt cx="1826023" cy="2880544"/>
            </a:xfrm>
          </p:grpSpPr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92003" y="2937916"/>
                <a:ext cx="1625874" cy="1649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5091929" y="4587354"/>
                <a:ext cx="1826023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/>
                  <a:t>Unidentified 142</a:t>
                </a:r>
                <a:endParaRPr lang="en-CA" dirty="0"/>
              </a:p>
              <a:p>
                <a:r>
                  <a:rPr lang="en-CA" sz="1400" dirty="0"/>
                  <a:t>Very thin, sediment covered thin organism in a spiral arrangement.</a:t>
                </a:r>
              </a:p>
            </p:txBody>
          </p:sp>
        </p:grpSp>
        <p:pic>
          <p:nvPicPr>
            <p:cNvPr id="1945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1" t="17749" b="4230"/>
            <a:stretch/>
          </p:blipFill>
          <p:spPr bwMode="auto">
            <a:xfrm>
              <a:off x="5719446" y="3926559"/>
              <a:ext cx="1012794" cy="1065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07710" y="3705985"/>
            <a:ext cx="3766933" cy="2590757"/>
            <a:chOff x="3131839" y="3515429"/>
            <a:chExt cx="3766933" cy="2590757"/>
          </a:xfrm>
        </p:grpSpPr>
        <p:grpSp>
          <p:nvGrpSpPr>
            <p:cNvPr id="18" name="Group 17"/>
            <p:cNvGrpSpPr/>
            <p:nvPr/>
          </p:nvGrpSpPr>
          <p:grpSpPr>
            <a:xfrm>
              <a:off x="3131839" y="3516923"/>
              <a:ext cx="3766933" cy="2589263"/>
              <a:chOff x="2587961" y="3829465"/>
              <a:chExt cx="3766933" cy="2589263"/>
            </a:xfrm>
          </p:grpSpPr>
          <p:pic>
            <p:nvPicPr>
              <p:cNvPr id="19" name="Picture 4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84"/>
              <a:stretch/>
            </p:blipFill>
            <p:spPr bwMode="auto">
              <a:xfrm>
                <a:off x="2587961" y="3829465"/>
                <a:ext cx="1768015" cy="17890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2587961" y="5618509"/>
                <a:ext cx="3766933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/>
                  <a:t>Unidentified 141</a:t>
                </a:r>
                <a:endParaRPr lang="en-CA" dirty="0"/>
              </a:p>
              <a:p>
                <a:r>
                  <a:rPr lang="en-CA" sz="1400" dirty="0"/>
                  <a:t>Fuzzy or spongy sediment-coloured blob, could possibly be very damaged </a:t>
                </a:r>
                <a:r>
                  <a:rPr lang="en-CA" sz="1400" i="1" dirty="0"/>
                  <a:t>V. </a:t>
                </a:r>
                <a:r>
                  <a:rPr lang="en-CA" sz="1400" i="1" dirty="0" err="1"/>
                  <a:t>pourtalesi</a:t>
                </a:r>
                <a:r>
                  <a:rPr lang="en-CA" sz="1400" dirty="0"/>
                  <a:t>.</a:t>
                </a:r>
              </a:p>
            </p:txBody>
          </p:sp>
        </p:grpSp>
        <p:pic>
          <p:nvPicPr>
            <p:cNvPr id="20482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63"/>
            <a:stretch/>
          </p:blipFill>
          <p:spPr bwMode="auto">
            <a:xfrm>
              <a:off x="4932040" y="3515429"/>
              <a:ext cx="1966732" cy="1790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5"/>
          <p:cNvGrpSpPr>
            <a:grpSpLocks/>
          </p:cNvGrpSpPr>
          <p:nvPr/>
        </p:nvGrpSpPr>
        <p:grpSpPr bwMode="auto">
          <a:xfrm>
            <a:off x="323528" y="283654"/>
            <a:ext cx="1835791" cy="2636500"/>
            <a:chOff x="7048738" y="3717860"/>
            <a:chExt cx="1835149" cy="2635799"/>
          </a:xfrm>
        </p:grpSpPr>
        <p:pic>
          <p:nvPicPr>
            <p:cNvPr id="25" name="Picture 1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738" y="3717860"/>
              <a:ext cx="1835149" cy="1620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7048739" y="5338266"/>
              <a:ext cx="1835148" cy="1015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136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Small orange disk with what appears to be thin arms protruding.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749424" y="116768"/>
            <a:ext cx="1800200" cy="2592025"/>
            <a:chOff x="4749424" y="116768"/>
            <a:chExt cx="1800200" cy="2592025"/>
          </a:xfrm>
        </p:grpSpPr>
        <p:grpSp>
          <p:nvGrpSpPr>
            <p:cNvPr id="36" name="Group 35"/>
            <p:cNvGrpSpPr/>
            <p:nvPr/>
          </p:nvGrpSpPr>
          <p:grpSpPr>
            <a:xfrm>
              <a:off x="4749424" y="921567"/>
              <a:ext cx="1800200" cy="1787226"/>
              <a:chOff x="5364088" y="358232"/>
              <a:chExt cx="1800200" cy="1787226"/>
            </a:xfrm>
          </p:grpSpPr>
          <p:pic>
            <p:nvPicPr>
              <p:cNvPr id="37" name="Picture 3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4088" y="358232"/>
                <a:ext cx="1800200" cy="987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5364088" y="1345239"/>
                <a:ext cx="18002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/>
                  <a:t>Unidentified 138</a:t>
                </a:r>
              </a:p>
              <a:p>
                <a:r>
                  <a:rPr lang="en-CA" sz="1400" dirty="0"/>
                  <a:t>Cylindrical sediment-coloured organism. </a:t>
                </a:r>
              </a:p>
            </p:txBody>
          </p:sp>
        </p:grpSp>
        <p:pic>
          <p:nvPicPr>
            <p:cNvPr id="29698" name="Picture 2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12" b="15588"/>
            <a:stretch/>
          </p:blipFill>
          <p:spPr bwMode="auto">
            <a:xfrm>
              <a:off x="4946148" y="116768"/>
              <a:ext cx="1406752" cy="768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8325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925760" y="116632"/>
            <a:ext cx="1942383" cy="3491475"/>
            <a:chOff x="4716015" y="399764"/>
            <a:chExt cx="1942383" cy="3491475"/>
          </a:xfrm>
        </p:grpSpPr>
        <p:pic>
          <p:nvPicPr>
            <p:cNvPr id="15366" name="Picture 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506" y="399764"/>
              <a:ext cx="1515219" cy="161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16015" y="2013802"/>
              <a:ext cx="1942383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146</a:t>
              </a:r>
            </a:p>
            <a:p>
              <a:r>
                <a:rPr lang="en-CA" sz="1400" dirty="0"/>
                <a:t>Flat, white round disc with very thin tentacles protruding from the edge. Could be a </a:t>
              </a:r>
              <a:r>
                <a:rPr lang="en-CA" sz="1400" dirty="0" err="1"/>
                <a:t>Cnidaria</a:t>
              </a:r>
              <a:r>
                <a:rPr lang="en-CA" sz="1400" dirty="0"/>
                <a:t> but unable to see organism fully.  </a:t>
              </a:r>
              <a:r>
                <a:rPr lang="en-CA" sz="1400" b="1" dirty="0">
                  <a:solidFill>
                    <a:srgbClr val="FF0000"/>
                  </a:solidFill>
                </a:rPr>
                <a:t>This is an anemone.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4424" y="371082"/>
            <a:ext cx="2841577" cy="3245009"/>
            <a:chOff x="2555775" y="404664"/>
            <a:chExt cx="2841577" cy="3245009"/>
          </a:xfrm>
        </p:grpSpPr>
        <p:grpSp>
          <p:nvGrpSpPr>
            <p:cNvPr id="5" name="Group 4"/>
            <p:cNvGrpSpPr/>
            <p:nvPr/>
          </p:nvGrpSpPr>
          <p:grpSpPr>
            <a:xfrm>
              <a:off x="2555775" y="404664"/>
              <a:ext cx="2841577" cy="3245009"/>
              <a:chOff x="2555775" y="404664"/>
              <a:chExt cx="2841577" cy="3245009"/>
            </a:xfrm>
          </p:grpSpPr>
          <p:pic>
            <p:nvPicPr>
              <p:cNvPr id="15365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75" y="404664"/>
                <a:ext cx="1507077" cy="1152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2555776" y="1556792"/>
                <a:ext cx="2841576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/>
                  <a:t>Unidentified 145</a:t>
                </a:r>
              </a:p>
              <a:p>
                <a:r>
                  <a:rPr lang="en-CA" sz="1400" dirty="0"/>
                  <a:t>Cylindrical bulbous organism attached to a rock. Transparent with pink internal organs. Could be a retracted anemone, but appears to be too transparent. </a:t>
                </a:r>
              </a:p>
              <a:p>
                <a:r>
                  <a:rPr lang="en-CA" sz="1400" b="1" dirty="0">
                    <a:solidFill>
                      <a:srgbClr val="FF0000"/>
                    </a:solidFill>
                  </a:rPr>
                  <a:t>I think these two examples are different, with the one on the right being an anemone.</a:t>
                </a:r>
              </a:p>
            </p:txBody>
          </p:sp>
        </p:grpSp>
        <p:pic>
          <p:nvPicPr>
            <p:cNvPr id="1536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422" y="404664"/>
              <a:ext cx="1308929" cy="1152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6268990" y="229346"/>
            <a:ext cx="2520280" cy="2587729"/>
            <a:chOff x="6588224" y="196662"/>
            <a:chExt cx="2520280" cy="2587729"/>
          </a:xfrm>
        </p:grpSpPr>
        <p:grpSp>
          <p:nvGrpSpPr>
            <p:cNvPr id="9" name="Group 8"/>
            <p:cNvGrpSpPr/>
            <p:nvPr/>
          </p:nvGrpSpPr>
          <p:grpSpPr>
            <a:xfrm>
              <a:off x="6588224" y="196662"/>
              <a:ext cx="2520279" cy="2587729"/>
              <a:chOff x="395536" y="3655971"/>
              <a:chExt cx="2520279" cy="2587729"/>
            </a:xfrm>
          </p:grpSpPr>
          <p:pic>
            <p:nvPicPr>
              <p:cNvPr id="15367" name="Picture 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536" y="3655971"/>
                <a:ext cx="1115910" cy="1141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395536" y="4797150"/>
                <a:ext cx="2520279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/>
                  <a:t>Unidentified 147</a:t>
                </a:r>
                <a:endParaRPr lang="en-CA" dirty="0"/>
              </a:p>
              <a:p>
                <a:r>
                  <a:rPr lang="en-CA" sz="1400" dirty="0"/>
                  <a:t>Thin semi-translucent pale blue film. Has more a </a:t>
                </a:r>
                <a:r>
                  <a:rPr lang="en-CA" sz="1400" dirty="0" err="1"/>
                  <a:t>blueish</a:t>
                </a:r>
                <a:r>
                  <a:rPr lang="en-CA" sz="1400" dirty="0"/>
                  <a:t> tinge and less cloudy-white, so not included in </a:t>
                </a:r>
                <a:r>
                  <a:rPr lang="en-CA" sz="1400" dirty="0" err="1"/>
                  <a:t>Porifera</a:t>
                </a:r>
                <a:r>
                  <a:rPr lang="en-CA" sz="1400" dirty="0"/>
                  <a:t> sp. 2, but could be a </a:t>
                </a:r>
                <a:r>
                  <a:rPr lang="en-CA" sz="1400" dirty="0" err="1"/>
                  <a:t>Porifera</a:t>
                </a:r>
                <a:r>
                  <a:rPr lang="en-CA" sz="1400" dirty="0"/>
                  <a:t>.</a:t>
                </a:r>
              </a:p>
            </p:txBody>
          </p:sp>
        </p:grpSp>
        <p:pic>
          <p:nvPicPr>
            <p:cNvPr id="19458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8" t="18588" r="5467"/>
            <a:stretch/>
          </p:blipFill>
          <p:spPr bwMode="auto">
            <a:xfrm>
              <a:off x="7709150" y="196663"/>
              <a:ext cx="1399354" cy="1141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467544" y="3853322"/>
            <a:ext cx="3660995" cy="2378184"/>
            <a:chOff x="5323588" y="3828090"/>
            <a:chExt cx="3660995" cy="2378184"/>
          </a:xfrm>
        </p:grpSpPr>
        <p:grpSp>
          <p:nvGrpSpPr>
            <p:cNvPr id="12" name="Group 11"/>
            <p:cNvGrpSpPr/>
            <p:nvPr/>
          </p:nvGrpSpPr>
          <p:grpSpPr>
            <a:xfrm>
              <a:off x="5340173" y="3828090"/>
              <a:ext cx="3644410" cy="2378184"/>
              <a:chOff x="-583578" y="3794671"/>
              <a:chExt cx="3644410" cy="2378184"/>
            </a:xfrm>
          </p:grpSpPr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049" y="3794671"/>
                <a:ext cx="2450783" cy="1362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-583578" y="5157192"/>
                <a:ext cx="364441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/>
                  <a:t>Unidentified 148</a:t>
                </a:r>
              </a:p>
              <a:p>
                <a:r>
                  <a:rPr lang="en-CA" sz="1400" dirty="0"/>
                  <a:t>Pale blue encrusting organism on rock. Could be </a:t>
                </a:r>
                <a:r>
                  <a:rPr lang="en-CA" sz="1400" dirty="0" err="1"/>
                  <a:t>Porifera</a:t>
                </a:r>
                <a:r>
                  <a:rPr lang="en-CA" sz="1400" dirty="0"/>
                  <a:t> or Unidentified 147, but too blurry to tell.</a:t>
                </a:r>
              </a:p>
            </p:txBody>
          </p:sp>
        </p:grpSp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588" y="3933516"/>
              <a:ext cx="1192628" cy="1257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4499992" y="3717032"/>
            <a:ext cx="1970509" cy="2634347"/>
            <a:chOff x="395536" y="319409"/>
            <a:chExt cx="1970509" cy="2634347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19409"/>
              <a:ext cx="1970509" cy="1403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395536" y="1722650"/>
              <a:ext cx="1970509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151</a:t>
              </a:r>
              <a:endParaRPr lang="en-CA" dirty="0"/>
            </a:p>
            <a:p>
              <a:r>
                <a:rPr lang="en-CA" sz="1400" dirty="0"/>
                <a:t>Encrusting yellow organism on rock. Too blurry to see any greater detail.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26945" y="3356992"/>
            <a:ext cx="1876846" cy="3127011"/>
            <a:chOff x="2915816" y="319409"/>
            <a:chExt cx="1876846" cy="3127011"/>
          </a:xfrm>
        </p:grpSpPr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319409"/>
              <a:ext cx="1876846" cy="1465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2915816" y="1784427"/>
              <a:ext cx="1876846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152</a:t>
              </a:r>
            </a:p>
            <a:p>
              <a:r>
                <a:rPr lang="en-CA" sz="1400" dirty="0"/>
                <a:t>Blue-grey organism. What appears to be a central disc with a protrusion off one side. Could be a buried </a:t>
              </a:r>
              <a:r>
                <a:rPr lang="en-CA" sz="1400" dirty="0" err="1"/>
                <a:t>Ophiuroid</a:t>
              </a:r>
              <a:r>
                <a:rPr lang="en-CA" sz="1400" dirty="0"/>
                <a:t>.  </a:t>
              </a:r>
              <a:endParaRPr lang="en-CA" sz="1400" b="1" dirty="0">
                <a:solidFill>
                  <a:srgbClr val="FF00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6145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23528" y="332656"/>
            <a:ext cx="1783147" cy="3104464"/>
            <a:chOff x="6037739" y="188640"/>
            <a:chExt cx="1783147" cy="3104464"/>
          </a:xfrm>
        </p:grpSpPr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4146" y="188640"/>
              <a:ext cx="1030334" cy="1442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037739" y="1631111"/>
              <a:ext cx="1783147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153</a:t>
              </a:r>
              <a:endParaRPr lang="en-CA" dirty="0"/>
            </a:p>
            <a:p>
              <a:r>
                <a:rPr lang="en-CA" sz="1400" dirty="0"/>
                <a:t>Cushiony white blue encrusting organism. Could be a </a:t>
              </a:r>
              <a:r>
                <a:rPr lang="en-CA" sz="1400" dirty="0" err="1"/>
                <a:t>Porifera</a:t>
              </a:r>
              <a:r>
                <a:rPr lang="en-CA" sz="1400" dirty="0"/>
                <a:t> because it appears to have </a:t>
              </a:r>
              <a:r>
                <a:rPr lang="en-CA" sz="1400" dirty="0" err="1"/>
                <a:t>oscula</a:t>
              </a:r>
              <a:r>
                <a:rPr lang="en-CA" sz="1400" dirty="0"/>
                <a:t>, but uncertain.  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39752" y="332656"/>
            <a:ext cx="1800200" cy="2754279"/>
            <a:chOff x="6660232" y="350795"/>
            <a:chExt cx="1800200" cy="2754279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350795"/>
              <a:ext cx="1656184" cy="1954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660232" y="2304855"/>
              <a:ext cx="18002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154</a:t>
              </a:r>
            </a:p>
            <a:p>
              <a:r>
                <a:rPr lang="en-CA" sz="1400" dirty="0"/>
                <a:t>Orange bacterial mat on rock.  </a:t>
              </a:r>
              <a:endParaRPr lang="en-CA" sz="1400" b="1" dirty="0">
                <a:solidFill>
                  <a:srgbClr val="FF0066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78941" y="188640"/>
            <a:ext cx="1800200" cy="3068361"/>
            <a:chOff x="264666" y="3471018"/>
            <a:chExt cx="1800200" cy="3068361"/>
          </a:xfrm>
        </p:grpSpPr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14" y="3471018"/>
              <a:ext cx="1250104" cy="1406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64666" y="4877386"/>
              <a:ext cx="180020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155</a:t>
              </a:r>
            </a:p>
            <a:p>
              <a:r>
                <a:rPr lang="en-CA" sz="1400" dirty="0"/>
                <a:t>Grey round organism with distinct round opening on top. Either attached to rock or on soft sediment beside rock.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804248" y="302088"/>
            <a:ext cx="1804838" cy="2249732"/>
            <a:chOff x="2188213" y="3557167"/>
            <a:chExt cx="1804838" cy="2249732"/>
          </a:xfrm>
        </p:grpSpPr>
        <p:pic>
          <p:nvPicPr>
            <p:cNvPr id="27" name="Picture 2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3557167"/>
              <a:ext cx="1213729" cy="1234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2188213" y="4791236"/>
              <a:ext cx="180483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156</a:t>
              </a:r>
            </a:p>
            <a:p>
              <a:r>
                <a:rPr lang="en-CA" sz="1400" dirty="0"/>
                <a:t>Grey organism on rock. Lighter white dot in centre.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99792" y="3546530"/>
            <a:ext cx="1944216" cy="3083687"/>
            <a:chOff x="6084168" y="968536"/>
            <a:chExt cx="1944216" cy="3083687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968536"/>
              <a:ext cx="1944216" cy="2068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6092742" y="3036560"/>
              <a:ext cx="19356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158</a:t>
              </a:r>
            </a:p>
            <a:p>
              <a:r>
                <a:rPr lang="en-CA" sz="1400" dirty="0"/>
                <a:t>Long thin, sediment coloured tube-like organism. 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790074" y="3546530"/>
            <a:ext cx="1840462" cy="3281239"/>
            <a:chOff x="831345" y="3153569"/>
            <a:chExt cx="1840462" cy="3281239"/>
          </a:xfrm>
        </p:grpSpPr>
        <p:pic>
          <p:nvPicPr>
            <p:cNvPr id="33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3153569"/>
              <a:ext cx="1703969" cy="2265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831345" y="5419145"/>
              <a:ext cx="18404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159</a:t>
              </a:r>
            </a:p>
            <a:p>
              <a:r>
                <a:rPr lang="en-CA" sz="1400" dirty="0"/>
                <a:t>Dark spindly organism with long protrusions.</a:t>
              </a:r>
            </a:p>
            <a:p>
              <a:r>
                <a:rPr lang="en-CA" sz="1400" b="1" dirty="0">
                  <a:solidFill>
                    <a:srgbClr val="FF0000"/>
                  </a:solidFill>
                </a:rPr>
                <a:t>This is a filament.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24694" y="3580474"/>
            <a:ext cx="2232026" cy="2823945"/>
            <a:chOff x="2909652" y="1012497"/>
            <a:chExt cx="2232026" cy="2823945"/>
          </a:xfrm>
        </p:grpSpPr>
        <p:sp>
          <p:nvSpPr>
            <p:cNvPr id="36" name="Text Box 11"/>
            <p:cNvSpPr txBox="1">
              <a:spLocks noChangeArrowheads="1"/>
            </p:cNvSpPr>
            <p:nvPr/>
          </p:nvSpPr>
          <p:spPr bwMode="auto">
            <a:xfrm>
              <a:off x="2909652" y="3036223"/>
              <a:ext cx="2232025" cy="800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>
                  <a:solidFill>
                    <a:srgbClr val="000000"/>
                  </a:solidFill>
                </a:rPr>
                <a:t>Unidentified 157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>
                  <a:solidFill>
                    <a:srgbClr val="000000"/>
                  </a:solidFill>
                </a:rPr>
                <a:t>Red thin bacterial mat on rock.</a:t>
              </a:r>
            </a:p>
          </p:txBody>
        </p: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653" y="1012497"/>
              <a:ext cx="2232025" cy="202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7067637" y="3983232"/>
            <a:ext cx="1800200" cy="2234772"/>
            <a:chOff x="3098800" y="4154686"/>
            <a:chExt cx="1800200" cy="2234772"/>
          </a:xfrm>
        </p:grpSpPr>
        <p:pic>
          <p:nvPicPr>
            <p:cNvPr id="39" name="Picture 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9662" y="4154686"/>
              <a:ext cx="1718476" cy="1434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3098800" y="5589239"/>
              <a:ext cx="18002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160</a:t>
              </a:r>
            </a:p>
            <a:p>
              <a:r>
                <a:rPr lang="en-CA" sz="1400" dirty="0"/>
                <a:t> Dark squiggly hook shaped organism.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7717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23528" y="260648"/>
            <a:ext cx="3922585" cy="2437792"/>
            <a:chOff x="3059832" y="1520314"/>
            <a:chExt cx="3922585" cy="2437792"/>
          </a:xfrm>
        </p:grpSpPr>
        <p:grpSp>
          <p:nvGrpSpPr>
            <p:cNvPr id="5" name="Group 4"/>
            <p:cNvGrpSpPr/>
            <p:nvPr/>
          </p:nvGrpSpPr>
          <p:grpSpPr>
            <a:xfrm>
              <a:off x="3059832" y="1520314"/>
              <a:ext cx="3922585" cy="2437792"/>
              <a:chOff x="2267744" y="1335239"/>
              <a:chExt cx="3922585" cy="2437792"/>
            </a:xfrm>
          </p:grpSpPr>
          <p:sp>
            <p:nvSpPr>
              <p:cNvPr id="10" name="Text Box 51"/>
              <p:cNvSpPr txBox="1">
                <a:spLocks noChangeArrowheads="1"/>
              </p:cNvSpPr>
              <p:nvPr/>
            </p:nvSpPr>
            <p:spPr bwMode="auto">
              <a:xfrm>
                <a:off x="2267744" y="2972812"/>
                <a:ext cx="3922585" cy="8002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CA" altLang="en-US" sz="1800" b="1" dirty="0"/>
                  <a:t>Unidentified 161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 err="1"/>
                  <a:t>Redish</a:t>
                </a:r>
                <a:r>
                  <a:rPr lang="en-CA" altLang="en-US" sz="1400" b="0" dirty="0"/>
                  <a:t> organism on </a:t>
                </a:r>
                <a:r>
                  <a:rPr lang="en-CA" altLang="en-US" sz="1400" b="0" i="1" dirty="0" err="1"/>
                  <a:t>Vazella</a:t>
                </a:r>
                <a:r>
                  <a:rPr lang="en-CA" altLang="en-US" sz="1400" b="0" i="1" dirty="0"/>
                  <a:t> </a:t>
                </a:r>
                <a:r>
                  <a:rPr lang="en-CA" altLang="en-US" sz="1400" b="0" i="1" dirty="0" err="1"/>
                  <a:t>pourtalesi</a:t>
                </a:r>
                <a:r>
                  <a:rPr lang="en-CA" altLang="en-US" sz="1400" dirty="0"/>
                  <a:t>. Appears to have several long thin arms. Could be an </a:t>
                </a:r>
                <a:r>
                  <a:rPr lang="en-CA" altLang="en-US" sz="1400" dirty="0" err="1"/>
                  <a:t>ophiuroid</a:t>
                </a:r>
                <a:r>
                  <a:rPr lang="en-CA" altLang="en-US" sz="1400" dirty="0"/>
                  <a:t>. </a:t>
                </a:r>
                <a:r>
                  <a:rPr lang="en-CA" altLang="en-US" sz="1400" b="0" dirty="0"/>
                  <a:t> </a:t>
                </a:r>
                <a:endParaRPr lang="en-CA" altLang="en-US" sz="1400" b="1" dirty="0">
                  <a:solidFill>
                    <a:srgbClr val="FF0066"/>
                  </a:solidFill>
                </a:endParaRPr>
              </a:p>
            </p:txBody>
          </p:sp>
          <p:pic>
            <p:nvPicPr>
              <p:cNvPr id="7" name="Picture 19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34" b="10248"/>
              <a:stretch/>
            </p:blipFill>
            <p:spPr bwMode="auto">
              <a:xfrm>
                <a:off x="4336347" y="1335239"/>
                <a:ext cx="1853982" cy="1632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457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74" r="11893" b="5916"/>
            <a:stretch/>
          </p:blipFill>
          <p:spPr bwMode="auto">
            <a:xfrm>
              <a:off x="3059832" y="1525667"/>
              <a:ext cx="2030914" cy="1632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4514474" y="285048"/>
            <a:ext cx="1989111" cy="3157573"/>
            <a:chOff x="315733" y="188640"/>
            <a:chExt cx="1989111" cy="3157573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142" y="188640"/>
              <a:ext cx="1267177" cy="1064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15733" y="1253332"/>
              <a:ext cx="1989111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162</a:t>
              </a:r>
              <a:endParaRPr lang="en-CA" dirty="0"/>
            </a:p>
            <a:p>
              <a:r>
                <a:rPr lang="en-CA" sz="1400" dirty="0"/>
                <a:t>Red organism, slightly pointed at one end. Appears to be partially covered in sediment. White-purple tip. </a:t>
              </a:r>
              <a:r>
                <a:rPr lang="en-CA" sz="1400" b="1" dirty="0">
                  <a:solidFill>
                    <a:srgbClr val="FF0000"/>
                  </a:solidFill>
                </a:rPr>
                <a:t>Possibly a buried bivalve with umbo visible.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8151" y="3284984"/>
            <a:ext cx="3772582" cy="1984643"/>
            <a:chOff x="1231013" y="3212976"/>
            <a:chExt cx="3772582" cy="1984643"/>
          </a:xfrm>
        </p:grpSpPr>
        <p:grpSp>
          <p:nvGrpSpPr>
            <p:cNvPr id="3" name="Group 2"/>
            <p:cNvGrpSpPr/>
            <p:nvPr/>
          </p:nvGrpSpPr>
          <p:grpSpPr>
            <a:xfrm>
              <a:off x="1231013" y="3212976"/>
              <a:ext cx="3772581" cy="1984643"/>
              <a:chOff x="6827295" y="332656"/>
              <a:chExt cx="3772581" cy="1984643"/>
            </a:xfrm>
          </p:grpSpPr>
          <p:pic>
            <p:nvPicPr>
              <p:cNvPr id="29698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27296" y="332656"/>
                <a:ext cx="1962756" cy="1184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6827295" y="1517080"/>
                <a:ext cx="377258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/>
                  <a:t>Unidentified 163</a:t>
                </a:r>
              </a:p>
              <a:p>
                <a:r>
                  <a:rPr lang="en-CA" sz="1400" dirty="0"/>
                  <a:t>Peach coloured, conical tube-shaped organism. Often with a purple tip. </a:t>
                </a:r>
              </a:p>
            </p:txBody>
          </p:sp>
        </p:grp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032" y="3212976"/>
              <a:ext cx="1800563" cy="1184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932040" y="3709053"/>
            <a:ext cx="1800200" cy="2477323"/>
            <a:chOff x="4932040" y="3709053"/>
            <a:chExt cx="1800200" cy="2477323"/>
          </a:xfrm>
        </p:grpSpPr>
        <p:pic>
          <p:nvPicPr>
            <p:cNvPr id="30722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0693" y="3709053"/>
              <a:ext cx="1342893" cy="815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932040" y="4524383"/>
              <a:ext cx="180020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164</a:t>
              </a:r>
            </a:p>
            <a:p>
              <a:r>
                <a:rPr lang="en-CA" sz="1400" dirty="0"/>
                <a:t>Sediment coloured tubes that appear to be connected at the centre, similarly to </a:t>
              </a:r>
              <a:r>
                <a:rPr lang="en-CA" sz="1400" dirty="0" err="1"/>
                <a:t>ophiuriods</a:t>
              </a:r>
              <a:r>
                <a:rPr lang="en-CA" sz="1400" dirty="0"/>
                <a:t>’ organization. 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80088" y="3541623"/>
            <a:ext cx="1872208" cy="2644753"/>
            <a:chOff x="7092280" y="71137"/>
            <a:chExt cx="1872208" cy="2644753"/>
          </a:xfrm>
        </p:grpSpPr>
        <p:sp>
          <p:nvSpPr>
            <p:cNvPr id="12" name="TextBox 11"/>
            <p:cNvSpPr txBox="1"/>
            <p:nvPr/>
          </p:nvSpPr>
          <p:spPr>
            <a:xfrm>
              <a:off x="7092280" y="1484784"/>
              <a:ext cx="1872208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165</a:t>
              </a:r>
              <a:endParaRPr lang="en-CA" dirty="0"/>
            </a:p>
            <a:p>
              <a:r>
                <a:rPr lang="en-CA" sz="1400" dirty="0"/>
                <a:t>White organism. Appears to be tapering to one end, growing on sediment</a:t>
              </a:r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2280" y="71137"/>
              <a:ext cx="1647825" cy="1495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0029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5" name="Group 26"/>
          <p:cNvGrpSpPr>
            <a:grpSpLocks/>
          </p:cNvGrpSpPr>
          <p:nvPr/>
        </p:nvGrpSpPr>
        <p:grpSpPr bwMode="auto">
          <a:xfrm>
            <a:off x="1527175" y="3573016"/>
            <a:ext cx="1624013" cy="2420939"/>
            <a:chOff x="169" y="2205"/>
            <a:chExt cx="1023" cy="1525"/>
          </a:xfrm>
        </p:grpSpPr>
        <p:sp>
          <p:nvSpPr>
            <p:cNvPr id="40984" name="TextBox 12"/>
            <p:cNvSpPr txBox="1">
              <a:spLocks noChangeArrowheads="1"/>
            </p:cNvSpPr>
            <p:nvPr/>
          </p:nvSpPr>
          <p:spPr bwMode="auto">
            <a:xfrm>
              <a:off x="169" y="3226"/>
              <a:ext cx="1016" cy="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6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Branching purplish organism. </a:t>
              </a:r>
            </a:p>
          </p:txBody>
        </p:sp>
        <p:pic>
          <p:nvPicPr>
            <p:cNvPr id="40985" name="Picture 3"/>
            <p:cNvPicPr>
              <a:picLocks noChangeAspect="1" noChangeArrowheads="1"/>
            </p:cNvPicPr>
            <p:nvPr/>
          </p:nvPicPr>
          <p:blipFill>
            <a:blip r:embed="rId4" cstate="print">
              <a:lum bright="-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7" t="12347" r="20618" b="8115"/>
            <a:stretch>
              <a:fillRect/>
            </a:stretch>
          </p:blipFill>
          <p:spPr bwMode="auto">
            <a:xfrm>
              <a:off x="178" y="2205"/>
              <a:ext cx="1014" cy="1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967" name="Group 41"/>
          <p:cNvGrpSpPr>
            <a:grpSpLocks/>
          </p:cNvGrpSpPr>
          <p:nvPr/>
        </p:nvGrpSpPr>
        <p:grpSpPr bwMode="auto">
          <a:xfrm>
            <a:off x="7380312" y="276868"/>
            <a:ext cx="1584325" cy="3563937"/>
            <a:chOff x="1156" y="2049"/>
            <a:chExt cx="998" cy="2245"/>
          </a:xfrm>
        </p:grpSpPr>
        <p:pic>
          <p:nvPicPr>
            <p:cNvPr id="4098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48" t="14365" r="24356"/>
            <a:stretch>
              <a:fillRect/>
            </a:stretch>
          </p:blipFill>
          <p:spPr bwMode="auto">
            <a:xfrm>
              <a:off x="1156" y="2049"/>
              <a:ext cx="998" cy="1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81" name="TextBox 25"/>
            <p:cNvSpPr txBox="1">
              <a:spLocks noChangeArrowheads="1"/>
            </p:cNvSpPr>
            <p:nvPr/>
          </p:nvSpPr>
          <p:spPr bwMode="auto">
            <a:xfrm>
              <a:off x="1156" y="3519"/>
              <a:ext cx="998" cy="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8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Circular white organisms. Possibly Anomia or </a:t>
              </a:r>
              <a:r>
                <a:rPr lang="en-CA" altLang="en-US" sz="1400" b="0" dirty="0" err="1"/>
                <a:t>Porifera</a:t>
              </a:r>
              <a:r>
                <a:rPr lang="en-CA" altLang="en-US" sz="1400" b="0" dirty="0"/>
                <a:t>.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51520" y="903909"/>
            <a:ext cx="2624448" cy="2098121"/>
            <a:chOff x="251520" y="903909"/>
            <a:chExt cx="2624448" cy="2098121"/>
          </a:xfrm>
        </p:grpSpPr>
        <p:grpSp>
          <p:nvGrpSpPr>
            <p:cNvPr id="3" name="Group 2"/>
            <p:cNvGrpSpPr/>
            <p:nvPr/>
          </p:nvGrpSpPr>
          <p:grpSpPr>
            <a:xfrm>
              <a:off x="251520" y="903909"/>
              <a:ext cx="2624448" cy="2098121"/>
              <a:chOff x="942416" y="498520"/>
              <a:chExt cx="2624448" cy="2098121"/>
            </a:xfrm>
          </p:grpSpPr>
          <p:sp>
            <p:nvSpPr>
              <p:cNvPr id="40991" name="TextBox 2"/>
              <p:cNvSpPr txBox="1">
                <a:spLocks noChangeArrowheads="1"/>
              </p:cNvSpPr>
              <p:nvPr/>
            </p:nvSpPr>
            <p:spPr bwMode="auto">
              <a:xfrm>
                <a:off x="942416" y="1580978"/>
                <a:ext cx="2624448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 dirty="0"/>
                  <a:t>Unidentified 1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/>
                  <a:t>White sediment covered, vase shaped organism. Could be a sponge or ascidian. </a:t>
                </a:r>
              </a:p>
            </p:txBody>
          </p:sp>
          <p:pic>
            <p:nvPicPr>
              <p:cNvPr id="30722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868"/>
              <a:stretch/>
            </p:blipFill>
            <p:spPr bwMode="auto">
              <a:xfrm>
                <a:off x="942416" y="498520"/>
                <a:ext cx="1365524" cy="10824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0723" name="Picture 3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3" t="11257" r="8000" b="8506"/>
            <a:stretch/>
          </p:blipFill>
          <p:spPr bwMode="auto">
            <a:xfrm>
              <a:off x="1645902" y="903910"/>
              <a:ext cx="1230066" cy="1082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3374281" y="212553"/>
            <a:ext cx="3434159" cy="2168525"/>
            <a:chOff x="3374281" y="212553"/>
            <a:chExt cx="3434159" cy="2168525"/>
          </a:xfrm>
        </p:grpSpPr>
        <p:grpSp>
          <p:nvGrpSpPr>
            <p:cNvPr id="2" name="Group 1"/>
            <p:cNvGrpSpPr/>
            <p:nvPr/>
          </p:nvGrpSpPr>
          <p:grpSpPr>
            <a:xfrm>
              <a:off x="3621614" y="212553"/>
              <a:ext cx="3186826" cy="2168525"/>
              <a:chOff x="3074418" y="212553"/>
              <a:chExt cx="3186826" cy="2168525"/>
            </a:xfrm>
          </p:grpSpPr>
          <p:sp>
            <p:nvSpPr>
              <p:cNvPr id="40983" name="TextBox 22"/>
              <p:cNvSpPr txBox="1">
                <a:spLocks noChangeArrowheads="1"/>
              </p:cNvSpPr>
              <p:nvPr/>
            </p:nvSpPr>
            <p:spPr bwMode="auto">
              <a:xfrm>
                <a:off x="3074418" y="1580978"/>
                <a:ext cx="3186113" cy="800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 dirty="0"/>
                  <a:t>Unidentified 4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/>
                  <a:t>White globular blob. Could be a sponge or ascidian. </a:t>
                </a:r>
              </a:p>
            </p:txBody>
          </p:sp>
          <p:pic>
            <p:nvPicPr>
              <p:cNvPr id="51" name="Picture 87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57"/>
              <a:stretch/>
            </p:blipFill>
            <p:spPr bwMode="auto">
              <a:xfrm>
                <a:off x="4677489" y="212553"/>
                <a:ext cx="1583755" cy="13827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84437805"/>
                </p:ext>
              </p:extLst>
            </p:nvPr>
          </p:nvGraphicFramePr>
          <p:xfrm>
            <a:off x="3374281" y="322416"/>
            <a:ext cx="1792138" cy="1249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3" name="Image" r:id="rId9" imgW="414360" imgH="289440" progId="Photoshop.Image.9">
                    <p:embed/>
                  </p:oleObj>
                </mc:Choice>
                <mc:Fallback>
                  <p:oleObj name="Image" r:id="rId9" imgW="414360" imgH="289440" progId="Photoshop.Image.9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374281" y="322416"/>
                          <a:ext cx="1792138" cy="12496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15442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260648"/>
            <a:ext cx="2771800" cy="2895419"/>
            <a:chOff x="0" y="260648"/>
            <a:chExt cx="2771800" cy="2895419"/>
          </a:xfrm>
        </p:grpSpPr>
        <p:pic>
          <p:nvPicPr>
            <p:cNvPr id="296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260648"/>
              <a:ext cx="1944092" cy="1664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0" y="1924961"/>
              <a:ext cx="2771800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166. </a:t>
              </a:r>
            </a:p>
            <a:p>
              <a:r>
                <a:rPr lang="en-CA" sz="1400" dirty="0"/>
                <a:t>Sediment covered object. Irregular bumps, and a relatively smooth surface. Possibly a sponge covered in sediment.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96281" y="403637"/>
            <a:ext cx="1800200" cy="2293033"/>
            <a:chOff x="4796281" y="403637"/>
            <a:chExt cx="1800200" cy="2293033"/>
          </a:xfrm>
        </p:grpSpPr>
        <p:sp>
          <p:nvSpPr>
            <p:cNvPr id="6" name="TextBox 5"/>
            <p:cNvSpPr txBox="1"/>
            <p:nvPr/>
          </p:nvSpPr>
          <p:spPr>
            <a:xfrm>
              <a:off x="4796281" y="1465564"/>
              <a:ext cx="1800200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168</a:t>
              </a:r>
            </a:p>
            <a:p>
              <a:r>
                <a:rPr lang="en-CA" sz="1400" dirty="0"/>
                <a:t>Red filaments , rel. small . Colonial? Found on dead </a:t>
              </a:r>
              <a:r>
                <a:rPr lang="en-CA" sz="1400" dirty="0" err="1"/>
                <a:t>vazella</a:t>
              </a:r>
              <a:r>
                <a:rPr lang="en-CA" sz="1400" dirty="0"/>
                <a:t>.</a:t>
              </a:r>
            </a:p>
          </p:txBody>
        </p:sp>
        <p:pic>
          <p:nvPicPr>
            <p:cNvPr id="2970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933" y="403637"/>
              <a:ext cx="1249251" cy="1046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65894" y="248842"/>
            <a:ext cx="1800201" cy="3633587"/>
            <a:chOff x="2865894" y="248842"/>
            <a:chExt cx="1800201" cy="3633587"/>
          </a:xfrm>
        </p:grpSpPr>
        <p:grpSp>
          <p:nvGrpSpPr>
            <p:cNvPr id="5" name="Group 4"/>
            <p:cNvGrpSpPr/>
            <p:nvPr/>
          </p:nvGrpSpPr>
          <p:grpSpPr>
            <a:xfrm>
              <a:off x="2865894" y="248842"/>
              <a:ext cx="1800201" cy="3633587"/>
              <a:chOff x="2852030" y="161843"/>
              <a:chExt cx="1800201" cy="3633587"/>
            </a:xfrm>
          </p:grpSpPr>
          <p:pic>
            <p:nvPicPr>
              <p:cNvPr id="29700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7823" y="161843"/>
                <a:ext cx="1548615" cy="9309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2852030" y="2348880"/>
                <a:ext cx="180020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/>
                  <a:t>Unidentified 167</a:t>
                </a:r>
              </a:p>
              <a:p>
                <a:r>
                  <a:rPr lang="en-CA" sz="1400" dirty="0"/>
                  <a:t>Purple coloured organism (annelid?). Appears to be attached to the sediment.</a:t>
                </a:r>
              </a:p>
            </p:txBody>
          </p:sp>
        </p:grpSp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2936" y="1152873"/>
              <a:ext cx="1286115" cy="11960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159" y="257344"/>
            <a:ext cx="2151481" cy="2178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28158" y="2435879"/>
            <a:ext cx="21514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Unidentified 169</a:t>
            </a:r>
          </a:p>
          <a:p>
            <a:r>
              <a:rPr lang="en-CA" sz="1400" dirty="0"/>
              <a:t>Globular encrusting organism on rock. Sediment-covered, </a:t>
            </a:r>
            <a:r>
              <a:rPr lang="en-CA" sz="1400" dirty="0" err="1"/>
              <a:t>oscula</a:t>
            </a:r>
            <a:r>
              <a:rPr lang="en-CA" sz="1400" dirty="0"/>
              <a:t>?</a:t>
            </a:r>
          </a:p>
          <a:p>
            <a:endParaRPr lang="en-CA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73547" y="3416641"/>
            <a:ext cx="3340968" cy="3399138"/>
            <a:chOff x="88158" y="3425764"/>
            <a:chExt cx="3340968" cy="3399138"/>
          </a:xfrm>
        </p:grpSpPr>
        <p:grpSp>
          <p:nvGrpSpPr>
            <p:cNvPr id="14" name="Group 13"/>
            <p:cNvGrpSpPr/>
            <p:nvPr/>
          </p:nvGrpSpPr>
          <p:grpSpPr>
            <a:xfrm>
              <a:off x="88158" y="4682512"/>
              <a:ext cx="3340968" cy="2142390"/>
              <a:chOff x="88158" y="4682512"/>
              <a:chExt cx="3340968" cy="2142390"/>
            </a:xfrm>
          </p:grpSpPr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902" y="4682512"/>
                <a:ext cx="2592200" cy="13771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8158" y="6024683"/>
                <a:ext cx="3340968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/>
                  <a:t>Unidentified 170</a:t>
                </a:r>
              </a:p>
              <a:p>
                <a:r>
                  <a:rPr lang="en-CA" sz="1400" dirty="0"/>
                  <a:t>Solid white object. Could  be shell hash or a sponge/fragment of a sponge?</a:t>
                </a:r>
              </a:p>
            </p:txBody>
          </p:sp>
        </p:grp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02" y="3425764"/>
              <a:ext cx="2466603" cy="12567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3923928" y="4060943"/>
            <a:ext cx="2440015" cy="2608793"/>
            <a:chOff x="4685106" y="4149080"/>
            <a:chExt cx="2440015" cy="2608793"/>
          </a:xfrm>
        </p:grpSpPr>
        <p:sp>
          <p:nvSpPr>
            <p:cNvPr id="16" name="TextBox 15"/>
            <p:cNvSpPr txBox="1"/>
            <p:nvPr/>
          </p:nvSpPr>
          <p:spPr>
            <a:xfrm>
              <a:off x="4685106" y="5742210"/>
              <a:ext cx="24400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171</a:t>
              </a:r>
              <a:endParaRPr lang="en-CA" dirty="0"/>
            </a:p>
            <a:p>
              <a:r>
                <a:rPr lang="en-CA" sz="1400" dirty="0"/>
                <a:t>Buried, cloudy white sponge-like object. Holes that resemble </a:t>
              </a:r>
              <a:r>
                <a:rPr lang="en-CA" sz="1400" dirty="0" err="1"/>
                <a:t>oscula</a:t>
              </a:r>
              <a:r>
                <a:rPr lang="en-CA" sz="1400" dirty="0"/>
                <a:t>.</a:t>
              </a:r>
            </a:p>
          </p:txBody>
        </p:sp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9842" y="4149080"/>
              <a:ext cx="2369944" cy="1523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6756547" y="3882429"/>
            <a:ext cx="2023091" cy="2849631"/>
            <a:chOff x="7069786" y="4258747"/>
            <a:chExt cx="2023091" cy="2849631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2435" y="4258747"/>
              <a:ext cx="1538585" cy="14134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7069786" y="5877272"/>
              <a:ext cx="2023091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172</a:t>
              </a:r>
            </a:p>
            <a:p>
              <a:r>
                <a:rPr lang="en-CA" sz="1400" dirty="0" err="1"/>
                <a:t>Sabellidae</a:t>
              </a:r>
              <a:r>
                <a:rPr lang="en-CA" sz="1400" dirty="0"/>
                <a:t> sp. Fan-like appendage attached to a white column.</a:t>
              </a:r>
            </a:p>
            <a:p>
              <a:r>
                <a:rPr lang="en-CA" sz="1400" b="1" dirty="0">
                  <a:solidFill>
                    <a:srgbClr val="FF0000"/>
                  </a:solidFill>
                </a:rPr>
                <a:t>Is this larger than 1 cm?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7587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23527" y="588745"/>
            <a:ext cx="1944216" cy="2106807"/>
            <a:chOff x="2267743" y="764704"/>
            <a:chExt cx="1944216" cy="2106807"/>
          </a:xfrm>
        </p:grpSpPr>
        <p:pic>
          <p:nvPicPr>
            <p:cNvPr id="2970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8076" y="764704"/>
              <a:ext cx="1268304" cy="10175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267743" y="1790409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173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11760" y="2132847"/>
              <a:ext cx="16561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Erect tube from the sediment, possibly </a:t>
              </a:r>
              <a:r>
                <a:rPr lang="en-CA" sz="1400" dirty="0" err="1"/>
                <a:t>sabellidae</a:t>
              </a:r>
              <a:r>
                <a:rPr lang="en-CA" sz="1400" dirty="0"/>
                <a:t>.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051720" y="616270"/>
            <a:ext cx="1944216" cy="2483805"/>
            <a:chOff x="4177262" y="536735"/>
            <a:chExt cx="1944216" cy="2483805"/>
          </a:xfrm>
        </p:grpSpPr>
        <p:sp>
          <p:nvSpPr>
            <p:cNvPr id="6" name="TextBox 5"/>
            <p:cNvSpPr txBox="1"/>
            <p:nvPr/>
          </p:nvSpPr>
          <p:spPr>
            <a:xfrm>
              <a:off x="4177262" y="1789434"/>
              <a:ext cx="1944216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174</a:t>
              </a:r>
            </a:p>
            <a:p>
              <a:r>
                <a:rPr lang="en-CA" sz="1400" dirty="0"/>
                <a:t>Tubular organism, could be a fragment. Brown, terminating  to a short white tip. </a:t>
              </a:r>
            </a:p>
          </p:txBody>
        </p:sp>
        <p:pic>
          <p:nvPicPr>
            <p:cNvPr id="2970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6007" y="536735"/>
              <a:ext cx="992683" cy="1245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6660232" y="127003"/>
            <a:ext cx="2016224" cy="2757629"/>
            <a:chOff x="6660232" y="127003"/>
            <a:chExt cx="2016224" cy="2757629"/>
          </a:xfrm>
        </p:grpSpPr>
        <p:sp>
          <p:nvSpPr>
            <p:cNvPr id="10" name="TextBox 9"/>
            <p:cNvSpPr txBox="1"/>
            <p:nvPr/>
          </p:nvSpPr>
          <p:spPr>
            <a:xfrm>
              <a:off x="6660232" y="1868969"/>
              <a:ext cx="20162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176</a:t>
              </a:r>
            </a:p>
            <a:p>
              <a:r>
                <a:rPr lang="en-CA" sz="1400" dirty="0"/>
                <a:t>Thin tube/stalk around 1cm which extends to a flower-like bud. </a:t>
              </a:r>
            </a:p>
          </p:txBody>
        </p:sp>
        <p:pic>
          <p:nvPicPr>
            <p:cNvPr id="2970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127003"/>
              <a:ext cx="1832502" cy="17538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4283968" y="373186"/>
            <a:ext cx="1872208" cy="2626259"/>
            <a:chOff x="4283968" y="373186"/>
            <a:chExt cx="1872208" cy="2626259"/>
          </a:xfrm>
        </p:grpSpPr>
        <p:sp>
          <p:nvSpPr>
            <p:cNvPr id="2" name="Rectangle 1"/>
            <p:cNvSpPr/>
            <p:nvPr/>
          </p:nvSpPr>
          <p:spPr>
            <a:xfrm>
              <a:off x="4283968" y="1983782"/>
              <a:ext cx="187220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b="1" dirty="0"/>
                <a:t>Unidentified 175</a:t>
              </a:r>
            </a:p>
            <a:p>
              <a:r>
                <a:rPr lang="en-CA" sz="1400" dirty="0"/>
                <a:t>Bushy, branching organism found on rock.  </a:t>
              </a:r>
              <a:r>
                <a:rPr lang="en-CA" sz="1400" dirty="0" err="1"/>
                <a:t>Corallia</a:t>
              </a:r>
              <a:r>
                <a:rPr lang="en-CA" sz="1400" dirty="0"/>
                <a:t>? </a:t>
              </a:r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373186"/>
              <a:ext cx="1440160" cy="1585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159163" y="3897114"/>
            <a:ext cx="2272946" cy="2346588"/>
            <a:chOff x="159163" y="3897114"/>
            <a:chExt cx="2272946" cy="2346588"/>
          </a:xfrm>
        </p:grpSpPr>
        <p:sp>
          <p:nvSpPr>
            <p:cNvPr id="9" name="TextBox 8"/>
            <p:cNvSpPr txBox="1"/>
            <p:nvPr/>
          </p:nvSpPr>
          <p:spPr>
            <a:xfrm>
              <a:off x="159163" y="4797152"/>
              <a:ext cx="227294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Unidentified 177</a:t>
              </a:r>
            </a:p>
            <a:p>
              <a:r>
                <a:rPr lang="en-CA" sz="1400" dirty="0"/>
                <a:t>Possibly an ascidian or cnidarian. White, globular shaped with what appears to be tentacles protruding from the “mouth”.  </a:t>
              </a:r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57157892"/>
                </p:ext>
              </p:extLst>
            </p:nvPr>
          </p:nvGraphicFramePr>
          <p:xfrm>
            <a:off x="301061" y="3897114"/>
            <a:ext cx="1714045" cy="900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00" name="Image" r:id="rId7" imgW="411480" imgH="216360" progId="Photoshop.Image.9">
                    <p:embed/>
                  </p:oleObj>
                </mc:Choice>
                <mc:Fallback>
                  <p:oleObj name="Image" r:id="rId7" imgW="411480" imgH="216360" progId="Photoshop.Image.9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01061" y="3897114"/>
                          <a:ext cx="1714045" cy="9000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56374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 sz="5400" b="1">
                <a:solidFill>
                  <a:schemeClr val="bg1"/>
                </a:solidFill>
              </a:rPr>
              <a:t>Trawl Mark</a:t>
            </a:r>
          </a:p>
        </p:txBody>
      </p:sp>
    </p:spTree>
    <p:extLst>
      <p:ext uri="{BB962C8B-B14F-4D97-AF65-F5344CB8AC3E}">
        <p14:creationId xmlns:p14="http://schemas.microsoft.com/office/powerpoint/2010/main" val="3122754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6" name="Group 3"/>
          <p:cNvGrpSpPr>
            <a:grpSpLocks/>
          </p:cNvGrpSpPr>
          <p:nvPr/>
        </p:nvGrpSpPr>
        <p:grpSpPr bwMode="auto">
          <a:xfrm>
            <a:off x="1692275" y="695325"/>
            <a:ext cx="5764213" cy="4225925"/>
            <a:chOff x="1691680" y="696108"/>
            <a:chExt cx="5764582" cy="4224592"/>
          </a:xfrm>
        </p:grpSpPr>
        <p:pic>
          <p:nvPicPr>
            <p:cNvPr id="57347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696108"/>
              <a:ext cx="5764582" cy="382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48" name="TextBox 2"/>
            <p:cNvSpPr txBox="1">
              <a:spLocks noChangeArrowheads="1"/>
            </p:cNvSpPr>
            <p:nvPr/>
          </p:nvSpPr>
          <p:spPr bwMode="auto">
            <a:xfrm>
              <a:off x="4067944" y="4551368"/>
              <a:ext cx="123001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0"/>
                <a:t>Trawl Mark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221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701730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2303748" y="3154710"/>
            <a:ext cx="453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>
                <a:solidFill>
                  <a:schemeClr val="bg1"/>
                </a:solidFill>
                <a:latin typeface="+mj-lt"/>
              </a:rPr>
              <a:t>Biogenic structures</a:t>
            </a:r>
          </a:p>
        </p:txBody>
      </p:sp>
    </p:spTree>
    <p:extLst>
      <p:ext uri="{BB962C8B-B14F-4D97-AF65-F5344CB8AC3E}">
        <p14:creationId xmlns:p14="http://schemas.microsoft.com/office/powerpoint/2010/main" val="2548025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213285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Shell hash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7210"/>
            <a:ext cx="1902247" cy="197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5272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283486" y="240698"/>
            <a:ext cx="8157638" cy="6184316"/>
            <a:chOff x="794817" y="-27384"/>
            <a:chExt cx="8157638" cy="6184316"/>
          </a:xfrm>
        </p:grpSpPr>
        <p:pic>
          <p:nvPicPr>
            <p:cNvPr id="66" name="Picture 15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2" t="20343" r="7590" b="14275"/>
            <a:stretch/>
          </p:blipFill>
          <p:spPr bwMode="auto">
            <a:xfrm>
              <a:off x="5148064" y="1337748"/>
              <a:ext cx="1207214" cy="111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5" name="Group 54"/>
            <p:cNvGrpSpPr/>
            <p:nvPr/>
          </p:nvGrpSpPr>
          <p:grpSpPr>
            <a:xfrm>
              <a:off x="794817" y="-27384"/>
              <a:ext cx="8157638" cy="6184316"/>
              <a:chOff x="1453537" y="-13975"/>
              <a:chExt cx="8157638" cy="6184316"/>
            </a:xfrm>
          </p:grpSpPr>
          <p:pic>
            <p:nvPicPr>
              <p:cNvPr id="24590" name="Picture 1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6784" y="2495798"/>
                <a:ext cx="1311275" cy="1365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4" name="Group 53"/>
              <p:cNvGrpSpPr/>
              <p:nvPr/>
            </p:nvGrpSpPr>
            <p:grpSpPr>
              <a:xfrm>
                <a:off x="1453537" y="-13975"/>
                <a:ext cx="8157638" cy="6184316"/>
                <a:chOff x="4138716" y="536265"/>
                <a:chExt cx="8157638" cy="6184316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4138716" y="536265"/>
                  <a:ext cx="7788731" cy="6184316"/>
                  <a:chOff x="4138716" y="536265"/>
                  <a:chExt cx="7788731" cy="6184316"/>
                </a:xfrm>
              </p:grpSpPr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4138716" y="536265"/>
                    <a:ext cx="6659864" cy="6184316"/>
                    <a:chOff x="4138716" y="536265"/>
                    <a:chExt cx="6659864" cy="6184316"/>
                  </a:xfrm>
                </p:grpSpPr>
                <p:grpSp>
                  <p:nvGrpSpPr>
                    <p:cNvPr id="49" name="Group 48"/>
                    <p:cNvGrpSpPr/>
                    <p:nvPr/>
                  </p:nvGrpSpPr>
                  <p:grpSpPr>
                    <a:xfrm>
                      <a:off x="4139387" y="536265"/>
                      <a:ext cx="6659193" cy="6184316"/>
                      <a:chOff x="4139387" y="536265"/>
                      <a:chExt cx="6659193" cy="6184316"/>
                    </a:xfrm>
                  </p:grpSpPr>
                  <p:grpSp>
                    <p:nvGrpSpPr>
                      <p:cNvPr id="47" name="Group 46"/>
                      <p:cNvGrpSpPr/>
                      <p:nvPr/>
                    </p:nvGrpSpPr>
                    <p:grpSpPr>
                      <a:xfrm>
                        <a:off x="4139387" y="536265"/>
                        <a:ext cx="6659193" cy="6184316"/>
                        <a:chOff x="4139387" y="536265"/>
                        <a:chExt cx="6659193" cy="6184316"/>
                      </a:xfrm>
                    </p:grpSpPr>
                    <p:grpSp>
                      <p:nvGrpSpPr>
                        <p:cNvPr id="46" name="Group 45"/>
                        <p:cNvGrpSpPr/>
                        <p:nvPr/>
                      </p:nvGrpSpPr>
                      <p:grpSpPr>
                        <a:xfrm>
                          <a:off x="4139387" y="536265"/>
                          <a:ext cx="6659193" cy="6184316"/>
                          <a:chOff x="4139387" y="536265"/>
                          <a:chExt cx="6659193" cy="6184316"/>
                        </a:xfrm>
                      </p:grpSpPr>
                      <p:grpSp>
                        <p:nvGrpSpPr>
                          <p:cNvPr id="45" name="Group 44"/>
                          <p:cNvGrpSpPr/>
                          <p:nvPr/>
                        </p:nvGrpSpPr>
                        <p:grpSpPr>
                          <a:xfrm>
                            <a:off x="4139387" y="1530968"/>
                            <a:ext cx="6659193" cy="5189613"/>
                            <a:chOff x="4139387" y="1530968"/>
                            <a:chExt cx="6659193" cy="5189613"/>
                          </a:xfrm>
                        </p:grpSpPr>
                        <p:grpSp>
                          <p:nvGrpSpPr>
                            <p:cNvPr id="43" name="Group 42"/>
                            <p:cNvGrpSpPr/>
                            <p:nvPr/>
                          </p:nvGrpSpPr>
                          <p:grpSpPr>
                            <a:xfrm>
                              <a:off x="4139387" y="1530968"/>
                              <a:ext cx="6329097" cy="5189613"/>
                              <a:chOff x="4139387" y="1530968"/>
                              <a:chExt cx="6329097" cy="5189613"/>
                            </a:xfrm>
                          </p:grpSpPr>
                          <p:grpSp>
                            <p:nvGrpSpPr>
                              <p:cNvPr id="42" name="Group 41"/>
                              <p:cNvGrpSpPr/>
                              <p:nvPr/>
                            </p:nvGrpSpPr>
                            <p:grpSpPr>
                              <a:xfrm>
                                <a:off x="4139387" y="3063274"/>
                                <a:ext cx="6329097" cy="3657307"/>
                                <a:chOff x="4139387" y="3063274"/>
                                <a:chExt cx="6329097" cy="3657307"/>
                              </a:xfrm>
                            </p:grpSpPr>
                            <p:grpSp>
                              <p:nvGrpSpPr>
                                <p:cNvPr id="14" name="Group 13"/>
                                <p:cNvGrpSpPr/>
                                <p:nvPr/>
                              </p:nvGrpSpPr>
                              <p:grpSpPr>
                                <a:xfrm>
                                  <a:off x="4139387" y="3063274"/>
                                  <a:ext cx="4324914" cy="3657307"/>
                                  <a:chOff x="3343098" y="-256434"/>
                                  <a:chExt cx="4324914" cy="3657307"/>
                                </a:xfrm>
                              </p:grpSpPr>
                              <p:grpSp>
                                <p:nvGrpSpPr>
                                  <p:cNvPr id="15" name="Group 14"/>
                                  <p:cNvGrpSpPr/>
                                  <p:nvPr/>
                                </p:nvGrpSpPr>
                                <p:grpSpPr>
                                  <a:xfrm>
                                    <a:off x="3343098" y="-236488"/>
                                    <a:ext cx="4324914" cy="3637361"/>
                                    <a:chOff x="1916200" y="-1314496"/>
                                    <a:chExt cx="4324914" cy="3637361"/>
                                  </a:xfrm>
                                </p:grpSpPr>
                                <p:grpSp>
                                  <p:nvGrpSpPr>
                                    <p:cNvPr id="20" name="Group 33"/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916200" y="-1077557"/>
                                      <a:ext cx="4324349" cy="3400422"/>
                                      <a:chOff x="1183" y="-821"/>
                                      <a:chExt cx="2724" cy="2142"/>
                                    </a:xfrm>
                                  </p:grpSpPr>
                                  <p:pic>
                                    <p:nvPicPr>
                                      <p:cNvPr id="22" name="Picture 2"/>
                                      <p:cNvPicPr>
                                        <a:picLocks noChangeAspect="1" noChangeArrowheads="1"/>
                                      </p:cNvPicPr>
                                      <p:nvPr/>
                                    </p:nvPicPr>
                                    <p:blipFill rotWithShape="1">
                                      <a:blip r:embed="rId4" cstate="print">
                                        <a:extLs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</a:extLst>
                                      </a:blip>
                                      <a:srcRect l="7758" t="12880" r="13962" b="35745"/>
                                      <a:stretch/>
                                    </p:blipFill>
                                    <p:spPr bwMode="auto">
                                      <a:xfrm>
                                        <a:off x="1183" y="-821"/>
                                        <a:ext cx="918" cy="726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>
                                        <a:noFill/>
                                      </a:ln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solidFill>
                                              <a:srgbClr val="FFFFFF"/>
                                            </a:solidFill>
                                          </a14:hiddenFill>
                                        </a:ext>
                                        <a:ext uri="{91240B29-F687-4F45-9708-019B960494DF}">
                                          <a14:hiddenLine xmlns:a14="http://schemas.microsoft.com/office/drawing/2010/main" w="9525">
                                            <a:solidFill>
                                              <a:srgbClr val="000000"/>
                                            </a:solidFill>
                                            <a:miter lim="800000"/>
                                            <a:headEnd/>
                                            <a:tailEnd/>
                                          </a14:hiddenLine>
                                        </a:ext>
                                      </a:extLst>
                                    </p:spPr>
                                  </p:pic>
                                  <p:sp>
                                    <p:nvSpPr>
                                      <p:cNvPr id="23" name="TextBox 7"/>
                                      <p:cNvSpPr txBox="1">
                                        <a:spLocks noChangeArrowheads="1"/>
                                      </p:cNvSpPr>
                                      <p:nvPr/>
                                    </p:nvSpPr>
                                    <p:spPr bwMode="auto">
                                      <a:xfrm>
                                        <a:off x="1183" y="817"/>
                                        <a:ext cx="2724" cy="504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>
                                        <a:noFill/>
                                      </a:ln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solidFill>
                                              <a:srgbClr val="FFFFFF"/>
                                            </a:solidFill>
                                          </a14:hiddenFill>
                                        </a:ext>
                                        <a:ext uri="{91240B29-F687-4F45-9708-019B960494DF}">
                                          <a14:hiddenLine xmlns:a14="http://schemas.microsoft.com/office/drawing/2010/main" w="9525">
                                            <a:solidFill>
                                              <a:srgbClr val="000000"/>
                                            </a:solidFill>
                                            <a:miter lim="800000"/>
                                            <a:headEnd/>
                                            <a:tailEnd/>
                                          </a14:hiddenLine>
                                        </a:ext>
                                      </a:extLst>
                                    </p:spPr>
                                    <p:txBody>
                                      <a:bodyPr wrap="square">
                                        <a:spAutoFit/>
                                      </a:bodyPr>
                                      <a:lstStyle>
                                        <a:lvl1pPr eaLnBrk="0" hangingPunct="0">
                                          <a:spcBef>
                                            <a:spcPct val="20000"/>
                                          </a:spcBef>
                                          <a:buFont typeface="Arial" charset="0"/>
                                          <a:buChar char="•"/>
                                          <a:defRPr sz="3200">
                                            <a:solidFill>
                                              <a:schemeClr val="tx1"/>
                                            </a:solidFill>
                                            <a:latin typeface="Calibri" pitchFamily="34" charset="0"/>
                                          </a:defRPr>
                                        </a:lvl1pPr>
                                        <a:lvl2pPr marL="742950" indent="-285750" eaLnBrk="0" hangingPunct="0">
                                          <a:spcBef>
                                            <a:spcPct val="20000"/>
                                          </a:spcBef>
                                          <a:buFont typeface="Arial" charset="0"/>
                                          <a:buChar char="–"/>
                                          <a:defRPr sz="2800">
                                            <a:solidFill>
                                              <a:schemeClr val="tx1"/>
                                            </a:solidFill>
                                            <a:latin typeface="Calibri" pitchFamily="34" charset="0"/>
                                          </a:defRPr>
                                        </a:lvl2pPr>
                                        <a:lvl3pPr marL="1143000" indent="-228600" eaLnBrk="0" hangingPunct="0">
                                          <a:spcBef>
                                            <a:spcPct val="20000"/>
                                          </a:spcBef>
                                          <a:buFont typeface="Arial" charset="0"/>
                                          <a:buChar char="•"/>
                                          <a:defRPr sz="2400">
                                            <a:solidFill>
                                              <a:schemeClr val="tx1"/>
                                            </a:solidFill>
                                            <a:latin typeface="Calibri" pitchFamily="34" charset="0"/>
                                          </a:defRPr>
                                        </a:lvl3pPr>
                                        <a:lvl4pPr marL="1600200" indent="-228600" eaLnBrk="0" hangingPunct="0">
                                          <a:spcBef>
                                            <a:spcPct val="20000"/>
                                          </a:spcBef>
                                          <a:buFont typeface="Arial" charset="0"/>
                                          <a:buChar char="–"/>
                                          <a:defRPr sz="2000">
                                            <a:solidFill>
                                              <a:schemeClr val="tx1"/>
                                            </a:solidFill>
                                            <a:latin typeface="Calibri" pitchFamily="34" charset="0"/>
                                          </a:defRPr>
                                        </a:lvl4pPr>
                                        <a:lvl5pPr marL="2057400" indent="-228600" eaLnBrk="0" hangingPunct="0">
                                          <a:spcBef>
                                            <a:spcPct val="20000"/>
                                          </a:spcBef>
                                          <a:buFont typeface="Arial" charset="0"/>
                                          <a:buChar char="»"/>
                                          <a:defRPr sz="2000">
                                            <a:solidFill>
                                              <a:schemeClr val="tx1"/>
                                            </a:solidFill>
                                            <a:latin typeface="Calibri" pitchFamily="34" charset="0"/>
                                          </a:defRPr>
                                        </a:lvl5pPr>
                                        <a:lvl6pPr marL="2514600" indent="-228600" eaLnBrk="0" fontAlgn="base" hangingPunct="0">
                                          <a:spcBef>
                                            <a:spcPct val="20000"/>
                                          </a:spcBef>
                                          <a:spcAft>
                                            <a:spcPct val="0"/>
                                          </a:spcAft>
                                          <a:buFont typeface="Arial" charset="0"/>
                                          <a:buChar char="»"/>
                                          <a:defRPr sz="2000">
                                            <a:solidFill>
                                              <a:schemeClr val="tx1"/>
                                            </a:solidFill>
                                            <a:latin typeface="Calibri" pitchFamily="34" charset="0"/>
                                          </a:defRPr>
                                        </a:lvl6pPr>
                                        <a:lvl7pPr marL="2971800" indent="-228600" eaLnBrk="0" fontAlgn="base" hangingPunct="0">
                                          <a:spcBef>
                                            <a:spcPct val="20000"/>
                                          </a:spcBef>
                                          <a:spcAft>
                                            <a:spcPct val="0"/>
                                          </a:spcAft>
                                          <a:buFont typeface="Arial" charset="0"/>
                                          <a:buChar char="»"/>
                                          <a:defRPr sz="2000">
                                            <a:solidFill>
                                              <a:schemeClr val="tx1"/>
                                            </a:solidFill>
                                            <a:latin typeface="Calibri" pitchFamily="34" charset="0"/>
                                          </a:defRPr>
                                        </a:lvl7pPr>
                                        <a:lvl8pPr marL="3429000" indent="-228600" eaLnBrk="0" fontAlgn="base" hangingPunct="0">
                                          <a:spcBef>
                                            <a:spcPct val="20000"/>
                                          </a:spcBef>
                                          <a:spcAft>
                                            <a:spcPct val="0"/>
                                          </a:spcAft>
                                          <a:buFont typeface="Arial" charset="0"/>
                                          <a:buChar char="»"/>
                                          <a:defRPr sz="2000">
                                            <a:solidFill>
                                              <a:schemeClr val="tx1"/>
                                            </a:solidFill>
                                            <a:latin typeface="Calibri" pitchFamily="34" charset="0"/>
                                          </a:defRPr>
                                        </a:lvl8pPr>
                                        <a:lvl9pPr marL="3886200" indent="-228600" eaLnBrk="0" fontAlgn="base" hangingPunct="0">
                                          <a:spcBef>
                                            <a:spcPct val="20000"/>
                                          </a:spcBef>
                                          <a:spcAft>
                                            <a:spcPct val="0"/>
                                          </a:spcAft>
                                          <a:buFont typeface="Arial" charset="0"/>
                                          <a:buChar char="»"/>
                                          <a:defRPr sz="2000">
                                            <a:solidFill>
                                              <a:schemeClr val="tx1"/>
                                            </a:solidFill>
                                            <a:latin typeface="Calibri" pitchFamily="34" charset="0"/>
                                          </a:defRPr>
                                        </a:lvl9pPr>
                                      </a:lstStyle>
                                      <a:p>
                                        <a:pPr eaLnBrk="1" hangingPunct="1">
                                          <a:spcBef>
                                            <a:spcPct val="0"/>
                                          </a:spcBef>
                                          <a:buFontTx/>
                                          <a:buNone/>
                                        </a:pPr>
                                        <a:r>
                                          <a:rPr lang="en-CA" altLang="en-US" sz="1800" b="1" dirty="0"/>
                                          <a:t>Unidentified 2</a:t>
                                        </a:r>
                                      </a:p>
                                      <a:p>
                                        <a:pPr eaLnBrk="1" hangingPunct="1">
                                          <a:spcBef>
                                            <a:spcPct val="0"/>
                                          </a:spcBef>
                                          <a:buFontTx/>
                                          <a:buNone/>
                                        </a:pPr>
                                        <a:r>
                                          <a:rPr lang="en-CA" altLang="en-US" sz="1400" b="0" dirty="0"/>
                                          <a:t>Thin white or sediment coloured branching  organism. Could be a bryozoan or a hydroid.</a:t>
                                        </a:r>
                                      </a:p>
                                    </p:txBody>
                                  </p:sp>
                                </p:grpSp>
                                <p:pic>
                                  <p:nvPicPr>
                                    <p:cNvPr id="21" name="Picture 2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 rotWithShape="1">
                                    <a:blip r:embed="rId5" cstate="print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 t="11063" b="18263"/>
                                    <a:stretch/>
                                  </p:blipFill>
                                  <p:spPr bwMode="auto">
                                    <a:xfrm>
                                      <a:off x="4834744" y="-1314496"/>
                                      <a:ext cx="1406370" cy="1403926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</a:extLst>
                                  </p:spPr>
                                </p:pic>
                              </p:grpSp>
                              <p:pic>
                                <p:nvPicPr>
                                  <p:cNvPr id="16" name="Picture 2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 rotWithShape="1">
                                  <a:blip r:embed="rId6" cstate="print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 l="17648" t="6476" r="39727" b="38850"/>
                                  <a:stretch/>
                                </p:blipFill>
                                <p:spPr bwMode="auto">
                                  <a:xfrm>
                                    <a:off x="4850723" y="-256434"/>
                                    <a:ext cx="1324818" cy="140310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17" name="Picture 2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 rotWithShape="1">
                                  <a:blip r:embed="rId7" cstate="print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 l="25157" t="25278" r="15356" b="4913"/>
                                  <a:stretch/>
                                </p:blipFill>
                                <p:spPr bwMode="auto">
                                  <a:xfrm>
                                    <a:off x="4877328" y="1197903"/>
                                    <a:ext cx="1438955" cy="140310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18" name="Picture 2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 rotWithShape="1">
                                  <a:blip r:embed="rId8" cstate="print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 l="16524" t="16249" r="25259" b="11953"/>
                                  <a:stretch/>
                                </p:blipFill>
                                <p:spPr bwMode="auto">
                                  <a:xfrm>
                                    <a:off x="3343098" y="1197903"/>
                                    <a:ext cx="1509785" cy="1402657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19" name="Picture 3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 rotWithShape="1">
                                  <a:blip r:embed="rId9" cstate="print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 r="31067" b="18773"/>
                                  <a:stretch/>
                                </p:blipFill>
                                <p:spPr bwMode="auto">
                                  <a:xfrm>
                                    <a:off x="6363184" y="1197903"/>
                                    <a:ext cx="1304828" cy="1403926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</p:grpSp>
                            <p:pic>
                              <p:nvPicPr>
                                <p:cNvPr id="24580" name="Picture 4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0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8499984" y="4434050"/>
                                  <a:ext cx="1968500" cy="148748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chemeClr val="bg2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grpSp>
                          <p:pic>
                            <p:nvPicPr>
                              <p:cNvPr id="44" name="Picture 4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11" cstate="print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10129" r="36542" b="9780"/>
                              <a:stretch/>
                            </p:blipFill>
                            <p:spPr bwMode="auto">
                              <a:xfrm>
                                <a:off x="5605312" y="1530968"/>
                                <a:ext cx="1512888" cy="146088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4584" name="Picture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854017" y="2799235"/>
                              <a:ext cx="944563" cy="160972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8" name="Picture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 cstate="print">
                            <a:lum bright="6000" contrast="-12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305" r="56119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46534" y="536265"/>
                            <a:ext cx="2089150" cy="962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pic>
                      <p:nvPicPr>
                        <p:cNvPr id="5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99984" y="636908"/>
                          <a:ext cx="1477963" cy="12160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  <p:pic>
                      <p:nvPicPr>
                        <p:cNvPr id="51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2055" y="563649"/>
                          <a:ext cx="1334798" cy="1216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pic>
                    <p:nvPicPr>
                      <p:cNvPr id="24589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9473" y="1691295"/>
                        <a:ext cx="1292225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grpSp>
                <p:pic>
                  <p:nvPicPr>
                    <p:cNvPr id="56" name="Picture 2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892" r="15483" b="10806"/>
                    <a:stretch>
                      <a:fillRect/>
                    </a:stretch>
                  </p:blipFill>
                  <p:spPr bwMode="auto">
                    <a:xfrm>
                      <a:off x="4138716" y="1810201"/>
                      <a:ext cx="1443171" cy="147957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pic>
                <p:nvPicPr>
                  <p:cNvPr id="58" name="Picture 36"/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995461" y="705412"/>
                    <a:ext cx="1931986" cy="19717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64" name="Picture 4"/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875502" y="2956547"/>
                  <a:ext cx="1420852" cy="14524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96" name="Picture 152"/>
              <p:cNvPicPr>
                <a:picLocks noChangeAspect="1" noChangeArrowheads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55" t="16514" r="9420" b="11017"/>
              <a:stretch/>
            </p:blipFill>
            <p:spPr bwMode="auto">
              <a:xfrm>
                <a:off x="7814365" y="4000247"/>
                <a:ext cx="1222131" cy="1368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66947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7" name="Group 10"/>
          <p:cNvGrpSpPr>
            <a:grpSpLocks/>
          </p:cNvGrpSpPr>
          <p:nvPr/>
        </p:nvGrpSpPr>
        <p:grpSpPr bwMode="auto">
          <a:xfrm>
            <a:off x="377564" y="3933056"/>
            <a:ext cx="1744662" cy="2594094"/>
            <a:chOff x="646323" y="229013"/>
            <a:chExt cx="1744822" cy="2593822"/>
          </a:xfrm>
        </p:grpSpPr>
        <p:pic>
          <p:nvPicPr>
            <p:cNvPr id="4200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9" r="23537"/>
            <a:stretch>
              <a:fillRect/>
            </a:stretch>
          </p:blipFill>
          <p:spPr bwMode="auto">
            <a:xfrm>
              <a:off x="646323" y="229013"/>
              <a:ext cx="1744822" cy="1784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01" name="TextBox 12"/>
            <p:cNvSpPr txBox="1">
              <a:spLocks noChangeArrowheads="1"/>
            </p:cNvSpPr>
            <p:nvPr/>
          </p:nvSpPr>
          <p:spPr bwMode="auto">
            <a:xfrm>
              <a:off x="652674" y="2022700"/>
              <a:ext cx="1738471" cy="800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14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White blob. Could be a sponge. </a:t>
              </a:r>
            </a:p>
          </p:txBody>
        </p:sp>
      </p:grpSp>
      <p:grpSp>
        <p:nvGrpSpPr>
          <p:cNvPr id="41988" name="Group 25"/>
          <p:cNvGrpSpPr>
            <a:grpSpLocks/>
          </p:cNvGrpSpPr>
          <p:nvPr/>
        </p:nvGrpSpPr>
        <p:grpSpPr bwMode="auto">
          <a:xfrm>
            <a:off x="4652044" y="232042"/>
            <a:ext cx="2897188" cy="2915901"/>
            <a:chOff x="1547664" y="540240"/>
            <a:chExt cx="2897812" cy="2916813"/>
          </a:xfrm>
        </p:grpSpPr>
        <p:pic>
          <p:nvPicPr>
            <p:cNvPr id="4199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5"/>
            <a:stretch>
              <a:fillRect/>
            </a:stretch>
          </p:blipFill>
          <p:spPr bwMode="auto">
            <a:xfrm>
              <a:off x="1547664" y="540240"/>
              <a:ext cx="2897812" cy="190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9" name="TextBox 27"/>
            <p:cNvSpPr txBox="1">
              <a:spLocks noChangeArrowheads="1"/>
            </p:cNvSpPr>
            <p:nvPr/>
          </p:nvSpPr>
          <p:spPr bwMode="auto">
            <a:xfrm>
              <a:off x="1547664" y="2441072"/>
              <a:ext cx="2897812" cy="1015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13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White globular blob  with specks that could be </a:t>
              </a:r>
              <a:r>
                <a:rPr lang="en-CA" altLang="en-US" sz="1400" b="0" dirty="0" err="1"/>
                <a:t>oscula</a:t>
              </a:r>
              <a:r>
                <a:rPr lang="en-CA" altLang="en-US" sz="1400" b="0" dirty="0"/>
                <a:t>. Could be a sponge or </a:t>
              </a:r>
              <a:r>
                <a:rPr lang="en-CA" altLang="en-US" sz="1400" b="0" dirty="0" err="1"/>
                <a:t>Didemnidae</a:t>
              </a:r>
              <a:r>
                <a:rPr lang="en-CA" altLang="en-US" sz="1400" b="0" dirty="0"/>
                <a:t> ascidian. </a:t>
              </a:r>
              <a:r>
                <a:rPr lang="en-CA" altLang="en-US" sz="1400" b="1" dirty="0">
                  <a:solidFill>
                    <a:srgbClr val="FF0000"/>
                  </a:solidFill>
                </a:rPr>
                <a:t>Sponge!</a:t>
              </a:r>
            </a:p>
          </p:txBody>
        </p:sp>
      </p:grpSp>
      <p:grpSp>
        <p:nvGrpSpPr>
          <p:cNvPr id="41989" name="Group 28"/>
          <p:cNvGrpSpPr>
            <a:grpSpLocks/>
          </p:cNvGrpSpPr>
          <p:nvPr/>
        </p:nvGrpSpPr>
        <p:grpSpPr bwMode="auto">
          <a:xfrm>
            <a:off x="2627784" y="97165"/>
            <a:ext cx="1682750" cy="3666331"/>
            <a:chOff x="529335" y="1012414"/>
            <a:chExt cx="1683218" cy="3665681"/>
          </a:xfrm>
        </p:grpSpPr>
        <p:pic>
          <p:nvPicPr>
            <p:cNvPr id="4199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04" t="19846"/>
            <a:stretch>
              <a:fillRect/>
            </a:stretch>
          </p:blipFill>
          <p:spPr bwMode="auto">
            <a:xfrm>
              <a:off x="546645" y="1012414"/>
              <a:ext cx="1646015" cy="2402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7" name="TextBox 30"/>
            <p:cNvSpPr txBox="1">
              <a:spLocks noChangeArrowheads="1"/>
            </p:cNvSpPr>
            <p:nvPr/>
          </p:nvSpPr>
          <p:spPr bwMode="auto">
            <a:xfrm>
              <a:off x="529335" y="3447207"/>
              <a:ext cx="1683218" cy="12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12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Sediment covered thin organism. Could be a </a:t>
              </a:r>
              <a:r>
                <a:rPr lang="en-CA" altLang="en-US" sz="1400" b="0" dirty="0" err="1"/>
                <a:t>Terebellid</a:t>
              </a:r>
              <a:r>
                <a:rPr lang="en-CA" altLang="en-US" sz="1400" b="0" dirty="0"/>
                <a:t> worm</a:t>
              </a:r>
            </a:p>
          </p:txBody>
        </p:sp>
      </p:grpSp>
      <p:grpSp>
        <p:nvGrpSpPr>
          <p:cNvPr id="31" name="Group 14"/>
          <p:cNvGrpSpPr>
            <a:grpSpLocks/>
          </p:cNvGrpSpPr>
          <p:nvPr/>
        </p:nvGrpSpPr>
        <p:grpSpPr bwMode="auto">
          <a:xfrm>
            <a:off x="323528" y="188640"/>
            <a:ext cx="1852735" cy="2740026"/>
            <a:chOff x="467198" y="472619"/>
            <a:chExt cx="1852437" cy="2740156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48" t="10167"/>
            <a:stretch/>
          </p:blipFill>
          <p:spPr bwMode="auto">
            <a:xfrm>
              <a:off x="467198" y="472619"/>
              <a:ext cx="1852437" cy="2160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16"/>
            <p:cNvSpPr txBox="1">
              <a:spLocks noChangeArrowheads="1"/>
            </p:cNvSpPr>
            <p:nvPr/>
          </p:nvSpPr>
          <p:spPr bwMode="auto">
            <a:xfrm>
              <a:off x="467198" y="2633310"/>
              <a:ext cx="1852437" cy="579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10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White thin strands.</a:t>
              </a:r>
            </a:p>
          </p:txBody>
        </p:sp>
      </p:grpSp>
      <p:grpSp>
        <p:nvGrpSpPr>
          <p:cNvPr id="20" name="Group 20"/>
          <p:cNvGrpSpPr>
            <a:grpSpLocks/>
          </p:cNvGrpSpPr>
          <p:nvPr/>
        </p:nvGrpSpPr>
        <p:grpSpPr bwMode="auto">
          <a:xfrm>
            <a:off x="4680762" y="3609696"/>
            <a:ext cx="1735138" cy="2959954"/>
            <a:chOff x="251520" y="457622"/>
            <a:chExt cx="1735213" cy="2959866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6" r="43164" b="47427"/>
            <a:stretch>
              <a:fillRect/>
            </a:stretch>
          </p:blipFill>
          <p:spPr bwMode="auto">
            <a:xfrm>
              <a:off x="274720" y="457622"/>
              <a:ext cx="1712013" cy="1732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2"/>
            <p:cNvSpPr txBox="1">
              <a:spLocks noChangeArrowheads="1"/>
            </p:cNvSpPr>
            <p:nvPr/>
          </p:nvSpPr>
          <p:spPr bwMode="auto">
            <a:xfrm>
              <a:off x="251520" y="2186419"/>
              <a:ext cx="1735213" cy="1231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18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Semi-transparent branching organism. Could be Unidentified 6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555776" y="3790209"/>
            <a:ext cx="1655762" cy="2778635"/>
            <a:chOff x="7192168" y="3905737"/>
            <a:chExt cx="1655762" cy="2778635"/>
          </a:xfrm>
        </p:grpSpPr>
        <p:sp>
          <p:nvSpPr>
            <p:cNvPr id="24" name="Text Box 31"/>
            <p:cNvSpPr txBox="1">
              <a:spLocks noChangeArrowheads="1"/>
            </p:cNvSpPr>
            <p:nvPr/>
          </p:nvSpPr>
          <p:spPr bwMode="auto">
            <a:xfrm>
              <a:off x="7192168" y="5668372"/>
              <a:ext cx="1655762" cy="10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17</a:t>
              </a:r>
            </a:p>
            <a:p>
              <a:pPr eaLnBrk="1" hangingPunct="1">
                <a:spcBef>
                  <a:spcPts val="0"/>
                </a:spcBef>
                <a:buFontTx/>
                <a:buNone/>
              </a:pPr>
              <a:r>
                <a:rPr lang="en-CA" altLang="en-US" sz="1400" b="0" dirty="0"/>
                <a:t>Sediment covered globular-shaped organism.</a:t>
              </a:r>
            </a:p>
          </p:txBody>
        </p:sp>
        <p:pic>
          <p:nvPicPr>
            <p:cNvPr id="25" name="Picture 1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2168" y="3905737"/>
              <a:ext cx="1655762" cy="175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6948264" y="3769947"/>
            <a:ext cx="1655762" cy="2432050"/>
            <a:chOff x="1979009" y="299007"/>
            <a:chExt cx="1655762" cy="2432050"/>
          </a:xfrm>
        </p:grpSpPr>
        <p:sp>
          <p:nvSpPr>
            <p:cNvPr id="29" name="Text Box 57"/>
            <p:cNvSpPr txBox="1">
              <a:spLocks noChangeArrowheads="1"/>
            </p:cNvSpPr>
            <p:nvPr/>
          </p:nvSpPr>
          <p:spPr bwMode="auto">
            <a:xfrm>
              <a:off x="1979009" y="1500744"/>
              <a:ext cx="1655762" cy="1230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19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White or grey encrusting organism. Could be </a:t>
              </a:r>
              <a:r>
                <a:rPr lang="en-CA" altLang="en-US" sz="1400" b="0" dirty="0" err="1"/>
                <a:t>Porifera</a:t>
              </a:r>
              <a:r>
                <a:rPr lang="en-CA" altLang="en-US" sz="1400" b="0" dirty="0"/>
                <a:t>.</a:t>
              </a:r>
            </a:p>
          </p:txBody>
        </p:sp>
        <p:pic>
          <p:nvPicPr>
            <p:cNvPr id="30" name="Picture 3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540" y="299007"/>
              <a:ext cx="1536700" cy="1201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97772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66"/>
          <p:cNvGrpSpPr>
            <a:grpSpLocks/>
          </p:cNvGrpSpPr>
          <p:nvPr/>
        </p:nvGrpSpPr>
        <p:grpSpPr bwMode="auto">
          <a:xfrm>
            <a:off x="673124" y="4013289"/>
            <a:ext cx="2751138" cy="2541588"/>
            <a:chOff x="1102" y="2568"/>
            <a:chExt cx="1733" cy="1601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" y="2568"/>
              <a:ext cx="1733" cy="1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4"/>
            <p:cNvSpPr txBox="1">
              <a:spLocks noChangeArrowheads="1"/>
            </p:cNvSpPr>
            <p:nvPr/>
          </p:nvSpPr>
          <p:spPr bwMode="auto">
            <a:xfrm>
              <a:off x="1102" y="3665"/>
              <a:ext cx="1733" cy="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23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Thin sediment coloured, stringy or mucous like organism. </a:t>
              </a:r>
            </a:p>
          </p:txBody>
        </p:sp>
      </p:grpSp>
      <p:grpSp>
        <p:nvGrpSpPr>
          <p:cNvPr id="33" name="Group 44"/>
          <p:cNvGrpSpPr>
            <a:grpSpLocks/>
          </p:cNvGrpSpPr>
          <p:nvPr/>
        </p:nvGrpSpPr>
        <p:grpSpPr bwMode="auto">
          <a:xfrm>
            <a:off x="4389755" y="4249828"/>
            <a:ext cx="1655763" cy="2305049"/>
            <a:chOff x="3470" y="2659"/>
            <a:chExt cx="1043" cy="1452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97"/>
            <a:stretch>
              <a:fillRect/>
            </a:stretch>
          </p:blipFill>
          <p:spPr bwMode="auto">
            <a:xfrm>
              <a:off x="3485" y="2659"/>
              <a:ext cx="1028" cy="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14"/>
            <p:cNvSpPr txBox="1">
              <a:spLocks noChangeArrowheads="1"/>
            </p:cNvSpPr>
            <p:nvPr/>
          </p:nvSpPr>
          <p:spPr bwMode="auto">
            <a:xfrm>
              <a:off x="3470" y="3607"/>
              <a:ext cx="1043" cy="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24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Sediment covered organism.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485952" y="3991325"/>
            <a:ext cx="2290242" cy="2561326"/>
            <a:chOff x="7057276" y="3743920"/>
            <a:chExt cx="2290242" cy="2561326"/>
          </a:xfrm>
        </p:grpSpPr>
        <p:sp>
          <p:nvSpPr>
            <p:cNvPr id="62" name="Text Box 24"/>
            <p:cNvSpPr txBox="1">
              <a:spLocks noChangeArrowheads="1"/>
            </p:cNvSpPr>
            <p:nvPr/>
          </p:nvSpPr>
          <p:spPr bwMode="auto">
            <a:xfrm>
              <a:off x="7057276" y="5289246"/>
              <a:ext cx="2290242" cy="10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25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Long thin sediment covered organism. Could be an Annelid.</a:t>
              </a:r>
              <a:endParaRPr lang="en-CA" altLang="en-US" sz="1400" dirty="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276" y="4039834"/>
              <a:ext cx="1545325" cy="1249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1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6240" y="3743920"/>
              <a:ext cx="711278" cy="1545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46"/>
          <p:cNvGrpSpPr>
            <a:grpSpLocks/>
          </p:cNvGrpSpPr>
          <p:nvPr/>
        </p:nvGrpSpPr>
        <p:grpSpPr bwMode="auto">
          <a:xfrm>
            <a:off x="107504" y="369757"/>
            <a:ext cx="1725612" cy="2528888"/>
            <a:chOff x="2655" y="164"/>
            <a:chExt cx="1087" cy="1593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7" t="12299" r="33852" b="29112"/>
            <a:stretch>
              <a:fillRect/>
            </a:stretch>
          </p:blipFill>
          <p:spPr bwMode="auto">
            <a:xfrm>
              <a:off x="2744" y="164"/>
              <a:ext cx="907" cy="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19"/>
            <p:cNvSpPr txBox="1">
              <a:spLocks noChangeArrowheads="1"/>
            </p:cNvSpPr>
            <p:nvPr/>
          </p:nvSpPr>
          <p:spPr bwMode="auto">
            <a:xfrm>
              <a:off x="2655" y="1117"/>
              <a:ext cx="108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20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Orange polyp. Could be </a:t>
              </a:r>
              <a:r>
                <a:rPr lang="en-CA" altLang="en-US" sz="1400" b="0" dirty="0" err="1"/>
                <a:t>Zooanthidae</a:t>
              </a:r>
              <a:r>
                <a:rPr lang="en-CA" altLang="en-US" sz="1400" b="0" dirty="0"/>
                <a:t> (O.) sp. 1. 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075613" y="378214"/>
            <a:ext cx="5182301" cy="2626394"/>
            <a:chOff x="2076313" y="71761"/>
            <a:chExt cx="5182301" cy="2626394"/>
          </a:xfrm>
        </p:grpSpPr>
        <p:pic>
          <p:nvPicPr>
            <p:cNvPr id="30722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4916" y="71761"/>
              <a:ext cx="1015605" cy="523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Group 2"/>
            <p:cNvGrpSpPr/>
            <p:nvPr/>
          </p:nvGrpSpPr>
          <p:grpSpPr>
            <a:xfrm>
              <a:off x="2076313" y="548680"/>
              <a:ext cx="5182301" cy="2149475"/>
              <a:chOff x="2076313" y="548680"/>
              <a:chExt cx="5182301" cy="2149475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2076313" y="548680"/>
                <a:ext cx="5181601" cy="2149475"/>
                <a:chOff x="2915817" y="301954"/>
                <a:chExt cx="5181601" cy="2149475"/>
              </a:xfrm>
            </p:grpSpPr>
            <p:grpSp>
              <p:nvGrpSpPr>
                <p:cNvPr id="38" name="Group 45"/>
                <p:cNvGrpSpPr>
                  <a:grpSpLocks/>
                </p:cNvGrpSpPr>
                <p:nvPr/>
              </p:nvGrpSpPr>
              <p:grpSpPr bwMode="auto">
                <a:xfrm>
                  <a:off x="2915817" y="301954"/>
                  <a:ext cx="5181601" cy="2149475"/>
                  <a:chOff x="3734" y="138"/>
                  <a:chExt cx="3264" cy="1354"/>
                </a:xfrm>
              </p:grpSpPr>
              <p:pic>
                <p:nvPicPr>
                  <p:cNvPr id="39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80" t="8170" r="10837" b="35236"/>
                  <a:stretch>
                    <a:fillRect/>
                  </a:stretch>
                </p:blipFill>
                <p:spPr bwMode="auto">
                  <a:xfrm>
                    <a:off x="3734" y="138"/>
                    <a:ext cx="939" cy="71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0" name="TextBox 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2" y="852"/>
                    <a:ext cx="3256" cy="6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CA" altLang="en-US" sz="1800" b="1" dirty="0"/>
                      <a:t>Unidentified 21</a:t>
                    </a:r>
                  </a:p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CA" altLang="en-US" sz="1400" b="0" dirty="0"/>
                      <a:t>Sediment coloured erect branching organism, occasionally foun</a:t>
                    </a:r>
                    <a:r>
                      <a:rPr lang="en-CA" altLang="en-US" sz="1400" dirty="0"/>
                      <a:t>d on </a:t>
                    </a:r>
                    <a:r>
                      <a:rPr lang="en-CA" altLang="en-US" sz="1400" i="1" dirty="0"/>
                      <a:t>V. </a:t>
                    </a:r>
                    <a:r>
                      <a:rPr lang="en-CA" altLang="en-US" sz="1400" i="1" dirty="0" err="1"/>
                      <a:t>pourtalesi</a:t>
                    </a:r>
                    <a:r>
                      <a:rPr lang="en-CA" altLang="en-US" sz="1400" i="1" dirty="0"/>
                      <a:t>. </a:t>
                    </a:r>
                    <a:r>
                      <a:rPr lang="en-CA" altLang="en-US" sz="1400" dirty="0"/>
                      <a:t>Branches all come from an axial stalk.</a:t>
                    </a:r>
                    <a:r>
                      <a:rPr lang="en-CA" altLang="en-US" sz="1400" i="1" dirty="0"/>
                      <a:t> </a:t>
                    </a:r>
                    <a:r>
                      <a:rPr lang="en-CA" altLang="en-US" sz="1400" b="0" dirty="0"/>
                      <a:t>Could be bryozoan. </a:t>
                    </a:r>
                  </a:p>
                </p:txBody>
              </p:sp>
              <p:pic>
                <p:nvPicPr>
                  <p:cNvPr id="41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918" t="4445" r="28088" b="28481"/>
                  <a:stretch>
                    <a:fillRect/>
                  </a:stretch>
                </p:blipFill>
                <p:spPr bwMode="auto">
                  <a:xfrm>
                    <a:off x="4695" y="138"/>
                    <a:ext cx="907" cy="71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29698" name="Picture 2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20058" y="378214"/>
                  <a:ext cx="1064331" cy="1064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30723" name="Picture 3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263" y="792851"/>
                <a:ext cx="1083351" cy="896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7366627" y="221189"/>
            <a:ext cx="1677987" cy="3068267"/>
            <a:chOff x="7366627" y="221189"/>
            <a:chExt cx="1677987" cy="3068267"/>
          </a:xfrm>
        </p:grpSpPr>
        <p:grpSp>
          <p:nvGrpSpPr>
            <p:cNvPr id="26" name="Group 23"/>
            <p:cNvGrpSpPr>
              <a:grpSpLocks/>
            </p:cNvGrpSpPr>
            <p:nvPr/>
          </p:nvGrpSpPr>
          <p:grpSpPr bwMode="auto">
            <a:xfrm>
              <a:off x="7366627" y="1411326"/>
              <a:ext cx="1677987" cy="1878130"/>
              <a:chOff x="733482" y="3789039"/>
              <a:chExt cx="1678278" cy="1877830"/>
            </a:xfrm>
          </p:grpSpPr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482" y="3789039"/>
                <a:ext cx="1678278" cy="10774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TextBox 7"/>
              <p:cNvSpPr txBox="1">
                <a:spLocks noChangeArrowheads="1"/>
              </p:cNvSpPr>
              <p:nvPr/>
            </p:nvSpPr>
            <p:spPr bwMode="auto">
              <a:xfrm>
                <a:off x="733482" y="4866778"/>
                <a:ext cx="1678278" cy="8000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 dirty="0"/>
                  <a:t>Unidentified 22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/>
                  <a:t>Tubes on </a:t>
                </a:r>
                <a:r>
                  <a:rPr lang="en-CA" altLang="en-US" sz="1400" b="0" i="1" dirty="0" err="1"/>
                  <a:t>Vazella</a:t>
                </a:r>
                <a:r>
                  <a:rPr lang="en-CA" altLang="en-US" sz="1400" b="0" i="1" dirty="0"/>
                  <a:t> </a:t>
                </a:r>
                <a:r>
                  <a:rPr lang="en-CA" altLang="en-US" sz="1400" b="0" i="1" dirty="0" err="1"/>
                  <a:t>pourtalesi</a:t>
                </a:r>
                <a:r>
                  <a:rPr lang="en-CA" altLang="en-US" sz="1400" b="0" i="1" dirty="0"/>
                  <a:t>.</a:t>
                </a:r>
                <a:endParaRPr lang="en-CA" altLang="en-US" sz="1400" b="0" dirty="0"/>
              </a:p>
            </p:txBody>
          </p:sp>
        </p:grp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627" y="221189"/>
              <a:ext cx="684151" cy="1146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0006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7" name="Group 36"/>
          <p:cNvGrpSpPr>
            <a:grpSpLocks/>
          </p:cNvGrpSpPr>
          <p:nvPr/>
        </p:nvGrpSpPr>
        <p:grpSpPr bwMode="auto">
          <a:xfrm>
            <a:off x="2032075" y="116632"/>
            <a:ext cx="1747837" cy="3103562"/>
            <a:chOff x="101" y="210"/>
            <a:chExt cx="1101" cy="1955"/>
          </a:xfrm>
        </p:grpSpPr>
        <p:graphicFrame>
          <p:nvGraphicFramePr>
            <p:cNvPr id="44053" name="Object 18"/>
            <p:cNvGraphicFramePr>
              <a:graphicFrameLocks noChangeAspect="1"/>
            </p:cNvGraphicFramePr>
            <p:nvPr/>
          </p:nvGraphicFramePr>
          <p:xfrm>
            <a:off x="101" y="210"/>
            <a:ext cx="1101" cy="1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89" name="Image" r:id="rId3" imgW="649060" imgH="688674" progId="">
                    <p:embed/>
                  </p:oleObj>
                </mc:Choice>
                <mc:Fallback>
                  <p:oleObj name="Image" r:id="rId3" imgW="649060" imgH="688674" progId="">
                    <p:embed/>
                    <p:pic>
                      <p:nvPicPr>
                        <p:cNvPr id="0" name="Picture 1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4119" b="13309"/>
                        <a:stretch>
                          <a:fillRect/>
                        </a:stretch>
                      </p:blipFill>
                      <p:spPr bwMode="auto">
                        <a:xfrm>
                          <a:off x="101" y="210"/>
                          <a:ext cx="1101" cy="1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54" name="Text Box 19"/>
            <p:cNvSpPr txBox="1">
              <a:spLocks noChangeArrowheads="1"/>
            </p:cNvSpPr>
            <p:nvPr/>
          </p:nvSpPr>
          <p:spPr bwMode="auto">
            <a:xfrm>
              <a:off x="112" y="1389"/>
              <a:ext cx="1044" cy="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27</a:t>
              </a:r>
            </a:p>
            <a:p>
              <a:pPr eaLnBrk="1" hangingPunct="1">
                <a:spcBef>
                  <a:spcPts val="0"/>
                </a:spcBef>
                <a:buFontTx/>
                <a:buNone/>
              </a:pPr>
              <a:r>
                <a:rPr lang="en-CA" altLang="en-US" sz="1400" b="0" dirty="0"/>
                <a:t>Thin pale organism. Could be sediment covered </a:t>
              </a:r>
              <a:r>
                <a:rPr lang="en-CA" altLang="en-US" sz="1400" b="0" dirty="0" err="1"/>
                <a:t>Serpulid</a:t>
              </a:r>
              <a:r>
                <a:rPr lang="en-CA" altLang="en-US" sz="1400" b="0" dirty="0"/>
                <a:t> worm.</a:t>
              </a:r>
            </a:p>
          </p:txBody>
        </p:sp>
      </p:grpSp>
      <p:grpSp>
        <p:nvGrpSpPr>
          <p:cNvPr id="29" name="Group 64"/>
          <p:cNvGrpSpPr>
            <a:grpSpLocks/>
          </p:cNvGrpSpPr>
          <p:nvPr/>
        </p:nvGrpSpPr>
        <p:grpSpPr bwMode="auto">
          <a:xfrm>
            <a:off x="130235" y="188640"/>
            <a:ext cx="1684338" cy="2632075"/>
            <a:chOff x="2517" y="1551"/>
            <a:chExt cx="1061" cy="1658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41" r="25510" b="12483"/>
            <a:stretch>
              <a:fillRect/>
            </a:stretch>
          </p:blipFill>
          <p:spPr bwMode="auto">
            <a:xfrm>
              <a:off x="2534" y="1551"/>
              <a:ext cx="936" cy="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24"/>
            <p:cNvSpPr txBox="1">
              <a:spLocks noChangeArrowheads="1"/>
            </p:cNvSpPr>
            <p:nvPr/>
          </p:nvSpPr>
          <p:spPr bwMode="auto">
            <a:xfrm>
              <a:off x="2517" y="2434"/>
              <a:ext cx="1061" cy="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26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Pinkish tentacles with lighter base. Could be </a:t>
              </a:r>
              <a:r>
                <a:rPr lang="en-CA" altLang="en-US" sz="1400" b="0" dirty="0" err="1"/>
                <a:t>Actiniaria</a:t>
              </a:r>
              <a:r>
                <a:rPr lang="en-CA" altLang="en-US" sz="1400" b="0" dirty="0"/>
                <a:t> species.</a:t>
              </a:r>
            </a:p>
          </p:txBody>
        </p:sp>
      </p:grpSp>
      <p:grpSp>
        <p:nvGrpSpPr>
          <p:cNvPr id="25" name="Group 16"/>
          <p:cNvGrpSpPr>
            <a:grpSpLocks/>
          </p:cNvGrpSpPr>
          <p:nvPr/>
        </p:nvGrpSpPr>
        <p:grpSpPr bwMode="auto">
          <a:xfrm>
            <a:off x="3561773" y="2924944"/>
            <a:ext cx="2594403" cy="3730617"/>
            <a:chOff x="102132" y="752209"/>
            <a:chExt cx="2595078" cy="3730760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53"/>
            <a:stretch/>
          </p:blipFill>
          <p:spPr bwMode="auto">
            <a:xfrm>
              <a:off x="102132" y="752209"/>
              <a:ext cx="2595078" cy="293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18"/>
            <p:cNvSpPr txBox="1">
              <a:spLocks noChangeArrowheads="1"/>
            </p:cNvSpPr>
            <p:nvPr/>
          </p:nvSpPr>
          <p:spPr bwMode="auto">
            <a:xfrm>
              <a:off x="102132" y="3682719"/>
              <a:ext cx="2595078" cy="80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30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Sediment covered white colonial organism. </a:t>
              </a:r>
            </a:p>
          </p:txBody>
        </p:sp>
      </p:grpSp>
      <p:grpSp>
        <p:nvGrpSpPr>
          <p:cNvPr id="28" name="Group 32"/>
          <p:cNvGrpSpPr>
            <a:grpSpLocks/>
          </p:cNvGrpSpPr>
          <p:nvPr/>
        </p:nvGrpSpPr>
        <p:grpSpPr bwMode="auto">
          <a:xfrm>
            <a:off x="498231" y="3421781"/>
            <a:ext cx="1727200" cy="3103563"/>
            <a:chOff x="2835" y="255"/>
            <a:chExt cx="1088" cy="1955"/>
          </a:xfrm>
        </p:grpSpPr>
        <p:pic>
          <p:nvPicPr>
            <p:cNvPr id="43" name="Picture 2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04" t="8853" r="25757" b="19717"/>
            <a:stretch>
              <a:fillRect/>
            </a:stretch>
          </p:blipFill>
          <p:spPr bwMode="auto">
            <a:xfrm>
              <a:off x="2835" y="255"/>
              <a:ext cx="1088" cy="1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21"/>
            <p:cNvSpPr txBox="1">
              <a:spLocks noChangeArrowheads="1"/>
            </p:cNvSpPr>
            <p:nvPr/>
          </p:nvSpPr>
          <p:spPr bwMode="auto">
            <a:xfrm>
              <a:off x="2835" y="1570"/>
              <a:ext cx="1043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29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Sediment covered yellow plate-like organism. 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780516" y="2791000"/>
            <a:ext cx="1800199" cy="3297880"/>
            <a:chOff x="6873084" y="2286912"/>
            <a:chExt cx="1800199" cy="3297880"/>
          </a:xfrm>
        </p:grpSpPr>
        <p:grpSp>
          <p:nvGrpSpPr>
            <p:cNvPr id="45" name="Group 44"/>
            <p:cNvGrpSpPr/>
            <p:nvPr/>
          </p:nvGrpSpPr>
          <p:grpSpPr>
            <a:xfrm>
              <a:off x="6873084" y="3464221"/>
              <a:ext cx="1800199" cy="2120571"/>
              <a:chOff x="179488" y="4118045"/>
              <a:chExt cx="1800199" cy="2120571"/>
            </a:xfrm>
          </p:grpSpPr>
          <p:sp>
            <p:nvSpPr>
              <p:cNvPr id="46" name="Text Box 27"/>
              <p:cNvSpPr txBox="1">
                <a:spLocks noChangeArrowheads="1"/>
              </p:cNvSpPr>
              <p:nvPr/>
            </p:nvSpPr>
            <p:spPr bwMode="auto">
              <a:xfrm>
                <a:off x="179488" y="5438516"/>
                <a:ext cx="1800199" cy="800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  <a:defRPr/>
                </a:pPr>
                <a:r>
                  <a:rPr lang="en-CA" altLang="en-US" sz="1800" b="1" dirty="0"/>
                  <a:t>Unidentified 31</a:t>
                </a:r>
              </a:p>
              <a:p>
                <a:pPr eaLnBrk="1" hangingPunct="1">
                  <a:spcBef>
                    <a:spcPts val="0"/>
                  </a:spcBef>
                  <a:buFontTx/>
                  <a:buNone/>
                  <a:defRPr/>
                </a:pPr>
                <a:r>
                  <a:rPr lang="en-CA" altLang="en-US" sz="1400" b="0" dirty="0">
                    <a:latin typeface="+mn-lt"/>
                  </a:rPr>
                  <a:t>Pale semi-transparent encrusting organism. </a:t>
                </a:r>
              </a:p>
            </p:txBody>
          </p:sp>
          <p:pic>
            <p:nvPicPr>
              <p:cNvPr id="47" name="Picture 9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972" y="4118045"/>
                <a:ext cx="1427230" cy="13260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6327" name="Picture 18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2775" y="2286912"/>
              <a:ext cx="1560813" cy="1164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4553234" y="189783"/>
            <a:ext cx="4073003" cy="2497446"/>
            <a:chOff x="4553234" y="189783"/>
            <a:chExt cx="4073003" cy="2497446"/>
          </a:xfrm>
        </p:grpSpPr>
        <p:grpSp>
          <p:nvGrpSpPr>
            <p:cNvPr id="3" name="Group 2"/>
            <p:cNvGrpSpPr/>
            <p:nvPr/>
          </p:nvGrpSpPr>
          <p:grpSpPr>
            <a:xfrm>
              <a:off x="4553234" y="906820"/>
              <a:ext cx="4073003" cy="1780409"/>
              <a:chOff x="4906849" y="332656"/>
              <a:chExt cx="4073003" cy="1780409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906849" y="332656"/>
                <a:ext cx="4073003" cy="1780409"/>
                <a:chOff x="4799982" y="585954"/>
                <a:chExt cx="4073003" cy="1780409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4799982" y="585955"/>
                  <a:ext cx="4073003" cy="1780408"/>
                  <a:chOff x="4799982" y="585955"/>
                  <a:chExt cx="4073003" cy="1780408"/>
                </a:xfrm>
              </p:grpSpPr>
              <p:grpSp>
                <p:nvGrpSpPr>
                  <p:cNvPr id="44042" name="Group 2"/>
                  <p:cNvGrpSpPr>
                    <a:grpSpLocks/>
                  </p:cNvGrpSpPr>
                  <p:nvPr/>
                </p:nvGrpSpPr>
                <p:grpSpPr bwMode="auto">
                  <a:xfrm>
                    <a:off x="4799982" y="586095"/>
                    <a:ext cx="4073003" cy="1780268"/>
                    <a:chOff x="406797" y="586821"/>
                    <a:chExt cx="4071570" cy="1780512"/>
                  </a:xfrm>
                </p:grpSpPr>
                <p:pic>
                  <p:nvPicPr>
                    <p:cNvPr id="44043" name="Picture 29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878" r="7913"/>
                    <a:stretch/>
                  </p:blipFill>
                  <p:spPr bwMode="auto">
                    <a:xfrm>
                      <a:off x="2304256" y="586821"/>
                      <a:ext cx="1091493" cy="9800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2" name="TextBox 1"/>
                    <p:cNvSpPr txBox="1"/>
                    <p:nvPr/>
                  </p:nvSpPr>
                  <p:spPr>
                    <a:xfrm>
                      <a:off x="406797" y="1567005"/>
                      <a:ext cx="4071570" cy="80032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CA" b="1" dirty="0">
                          <a:latin typeface="+mn-lt"/>
                        </a:rPr>
                        <a:t>Unidentified 28</a:t>
                      </a:r>
                    </a:p>
                    <a:p>
                      <a:pPr>
                        <a:defRPr/>
                      </a:pPr>
                      <a:r>
                        <a:rPr lang="en-CA" sz="1400" b="0" dirty="0">
                          <a:latin typeface="+mn-lt"/>
                        </a:rPr>
                        <a:t>Thin pale round semi-translucent encrusting organism with white spots in the centre.</a:t>
                      </a:r>
                    </a:p>
                  </p:txBody>
                </p:sp>
              </p:grpSp>
              <p:pic>
                <p:nvPicPr>
                  <p:cNvPr id="36" name="Picture 111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2607"/>
                  <a:stretch/>
                </p:blipFill>
                <p:spPr bwMode="auto">
                  <a:xfrm>
                    <a:off x="7836176" y="585955"/>
                    <a:ext cx="1036807" cy="9800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6267" name="Picture 123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42039" y="585954"/>
                  <a:ext cx="1025186" cy="9800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322" name="Picture 178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06849" y="435137"/>
                <a:ext cx="829617" cy="8777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331" name="Picture 187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3234" y="189783"/>
              <a:ext cx="738846" cy="79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56594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43"/>
          <p:cNvGrpSpPr>
            <a:grpSpLocks/>
          </p:cNvGrpSpPr>
          <p:nvPr/>
        </p:nvGrpSpPr>
        <p:grpSpPr bwMode="auto">
          <a:xfrm>
            <a:off x="4727515" y="752863"/>
            <a:ext cx="1655762" cy="2087563"/>
            <a:chOff x="113" y="73"/>
            <a:chExt cx="1043" cy="1315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4" cstate="print">
              <a:lum bright="-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61" t="20030" r="16049" b="9793"/>
            <a:stretch>
              <a:fillRect/>
            </a:stretch>
          </p:blipFill>
          <p:spPr bwMode="auto">
            <a:xfrm>
              <a:off x="249" y="73"/>
              <a:ext cx="771" cy="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6"/>
            <p:cNvSpPr txBox="1">
              <a:spLocks noChangeArrowheads="1"/>
            </p:cNvSpPr>
            <p:nvPr/>
          </p:nvSpPr>
          <p:spPr bwMode="auto">
            <a:xfrm>
              <a:off x="113" y="1023"/>
              <a:ext cx="104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34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 err="1"/>
                <a:t>Redish</a:t>
              </a:r>
              <a:r>
                <a:rPr lang="en-CA" altLang="en-US" sz="1400" b="0" dirty="0"/>
                <a:t> organism?</a:t>
              </a:r>
            </a:p>
          </p:txBody>
        </p:sp>
      </p:grpSp>
      <p:grpSp>
        <p:nvGrpSpPr>
          <p:cNvPr id="34" name="Group 46"/>
          <p:cNvGrpSpPr>
            <a:grpSpLocks/>
          </p:cNvGrpSpPr>
          <p:nvPr/>
        </p:nvGrpSpPr>
        <p:grpSpPr bwMode="auto">
          <a:xfrm>
            <a:off x="6804248" y="402994"/>
            <a:ext cx="1992313" cy="2614613"/>
            <a:chOff x="994" y="-115"/>
            <a:chExt cx="1255" cy="1647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8" r="27164" b="25983"/>
            <a:stretch>
              <a:fillRect/>
            </a:stretch>
          </p:blipFill>
          <p:spPr bwMode="auto">
            <a:xfrm>
              <a:off x="1004" y="-115"/>
              <a:ext cx="1245" cy="1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18"/>
            <p:cNvSpPr txBox="1">
              <a:spLocks noChangeArrowheads="1"/>
            </p:cNvSpPr>
            <p:nvPr/>
          </p:nvSpPr>
          <p:spPr bwMode="auto">
            <a:xfrm>
              <a:off x="994" y="892"/>
              <a:ext cx="1228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35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Purple organism. Could possibly be a juvenile sea pen. </a:t>
              </a:r>
              <a:endParaRPr lang="en-CA" altLang="en-US" sz="1400" b="1" dirty="0">
                <a:solidFill>
                  <a:srgbClr val="FF0066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11859" y="268762"/>
            <a:ext cx="1655762" cy="3135313"/>
            <a:chOff x="1835150" y="3069465"/>
            <a:chExt cx="1655762" cy="3135313"/>
          </a:xfrm>
        </p:grpSpPr>
        <p:sp>
          <p:nvSpPr>
            <p:cNvPr id="27" name="Text Box 30"/>
            <p:cNvSpPr txBox="1">
              <a:spLocks noChangeArrowheads="1"/>
            </p:cNvSpPr>
            <p:nvPr/>
          </p:nvSpPr>
          <p:spPr bwMode="auto">
            <a:xfrm>
              <a:off x="1835150" y="4758565"/>
              <a:ext cx="1655762" cy="1446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32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Orange thin tube-like organism. Partially sediment </a:t>
              </a:r>
              <a:r>
                <a:rPr lang="en-US" altLang="en-US" sz="1400" b="0" dirty="0"/>
                <a:t>covered. </a:t>
              </a:r>
              <a:r>
                <a:rPr lang="en-CA" altLang="en-US" sz="1400" b="0" dirty="0"/>
                <a:t>Could be a </a:t>
              </a:r>
              <a:r>
                <a:rPr lang="en-CA" altLang="en-US" sz="1400" b="0" dirty="0" err="1"/>
                <a:t>nemertea</a:t>
              </a:r>
              <a:endParaRPr lang="en-CA" altLang="en-US" sz="1400" b="0" dirty="0"/>
            </a:p>
          </p:txBody>
        </p:sp>
        <p:pic>
          <p:nvPicPr>
            <p:cNvPr id="37" name="Picture 9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8662" y="3069465"/>
              <a:ext cx="1328737" cy="168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25"/>
          <p:cNvGrpSpPr>
            <a:grpSpLocks/>
          </p:cNvGrpSpPr>
          <p:nvPr/>
        </p:nvGrpSpPr>
        <p:grpSpPr bwMode="auto">
          <a:xfrm>
            <a:off x="179512" y="3731979"/>
            <a:ext cx="1655763" cy="2724150"/>
            <a:chOff x="2438" y="73"/>
            <a:chExt cx="1043" cy="1716"/>
          </a:xfrm>
        </p:grpSpPr>
        <p:graphicFrame>
          <p:nvGraphicFramePr>
            <p:cNvPr id="24" name="Object 23"/>
            <p:cNvGraphicFramePr>
              <a:graphicFrameLocks noChangeAspect="1"/>
            </p:cNvGraphicFramePr>
            <p:nvPr/>
          </p:nvGraphicFramePr>
          <p:xfrm>
            <a:off x="2472" y="73"/>
            <a:ext cx="999" cy="10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17" name="Image" r:id="rId7" imgW="502921" imgH="542499" progId="">
                    <p:embed/>
                  </p:oleObj>
                </mc:Choice>
                <mc:Fallback>
                  <p:oleObj name="Image" r:id="rId7" imgW="502921" imgH="54249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2" y="73"/>
                          <a:ext cx="999" cy="10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2438" y="1149"/>
              <a:ext cx="1043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38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Sediment coloured dome-shaped organism on a rock.</a:t>
              </a:r>
            </a:p>
          </p:txBody>
        </p:sp>
      </p:grpSp>
      <p:grpSp>
        <p:nvGrpSpPr>
          <p:cNvPr id="47" name="Group 37"/>
          <p:cNvGrpSpPr>
            <a:grpSpLocks/>
          </p:cNvGrpSpPr>
          <p:nvPr/>
        </p:nvGrpSpPr>
        <p:grpSpPr bwMode="auto">
          <a:xfrm>
            <a:off x="2136715" y="3424005"/>
            <a:ext cx="1727200" cy="3032124"/>
            <a:chOff x="3470" y="2432"/>
            <a:chExt cx="1088" cy="1910"/>
          </a:xfrm>
        </p:grpSpPr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9" cstate="print">
              <a:lum bright="-6000" contras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766" r="40022" b="2681"/>
            <a:stretch>
              <a:fillRect/>
            </a:stretch>
          </p:blipFill>
          <p:spPr bwMode="auto">
            <a:xfrm>
              <a:off x="3470" y="2432"/>
              <a:ext cx="1088" cy="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2"/>
            <p:cNvSpPr txBox="1">
              <a:spLocks noChangeArrowheads="1"/>
            </p:cNvSpPr>
            <p:nvPr/>
          </p:nvSpPr>
          <p:spPr bwMode="auto">
            <a:xfrm>
              <a:off x="3470" y="3838"/>
              <a:ext cx="1088" cy="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41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Tubes with orange tufts on top. 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222975" y="3861048"/>
            <a:ext cx="2212975" cy="2726959"/>
            <a:chOff x="142509" y="162819"/>
            <a:chExt cx="2212975" cy="2726959"/>
          </a:xfrm>
        </p:grpSpPr>
        <p:sp>
          <p:nvSpPr>
            <p:cNvPr id="51" name="Text Box 22"/>
            <p:cNvSpPr txBox="1">
              <a:spLocks noChangeArrowheads="1"/>
            </p:cNvSpPr>
            <p:nvPr/>
          </p:nvSpPr>
          <p:spPr bwMode="auto">
            <a:xfrm>
              <a:off x="142509" y="1873778"/>
              <a:ext cx="2212975" cy="10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46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Thin feathery sediment coloured organism. Often with a curve at </a:t>
              </a:r>
              <a:r>
                <a:rPr lang="en-CA" altLang="en-US" sz="1400" dirty="0"/>
                <a:t>the tip. </a:t>
              </a:r>
              <a:endParaRPr lang="en-CA" altLang="en-US" sz="1400" b="0" dirty="0"/>
            </a:p>
          </p:txBody>
        </p:sp>
        <p:pic>
          <p:nvPicPr>
            <p:cNvPr id="52" name="Picture 8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09" y="162819"/>
              <a:ext cx="2212975" cy="1706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3" name="Group 52"/>
          <p:cNvGrpSpPr/>
          <p:nvPr/>
        </p:nvGrpSpPr>
        <p:grpSpPr>
          <a:xfrm>
            <a:off x="6681196" y="4107002"/>
            <a:ext cx="2073275" cy="2519482"/>
            <a:chOff x="4333182" y="169942"/>
            <a:chExt cx="2073275" cy="2519482"/>
          </a:xfrm>
        </p:grpSpPr>
        <p:sp>
          <p:nvSpPr>
            <p:cNvPr id="54" name="Text Box 29"/>
            <p:cNvSpPr txBox="1">
              <a:spLocks noChangeArrowheads="1"/>
            </p:cNvSpPr>
            <p:nvPr/>
          </p:nvSpPr>
          <p:spPr bwMode="auto">
            <a:xfrm>
              <a:off x="4333182" y="1889205"/>
              <a:ext cx="2073275" cy="800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48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Yellow </a:t>
              </a:r>
              <a:r>
                <a:rPr lang="en-CA" altLang="en-US" sz="1400" dirty="0"/>
                <a:t>bacterial mat on rock. </a:t>
              </a:r>
              <a:endParaRPr lang="en-CA" altLang="en-US" sz="1400" b="0" dirty="0"/>
            </a:p>
          </p:txBody>
        </p:sp>
        <p:pic>
          <p:nvPicPr>
            <p:cNvPr id="55" name="Picture 8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182" y="169942"/>
              <a:ext cx="2073275" cy="1719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1979712" y="97478"/>
            <a:ext cx="1811215" cy="3170775"/>
            <a:chOff x="1979712" y="97478"/>
            <a:chExt cx="1811215" cy="3170775"/>
          </a:xfrm>
        </p:grpSpPr>
        <p:grpSp>
          <p:nvGrpSpPr>
            <p:cNvPr id="2" name="Group 1"/>
            <p:cNvGrpSpPr/>
            <p:nvPr/>
          </p:nvGrpSpPr>
          <p:grpSpPr>
            <a:xfrm>
              <a:off x="1979712" y="97478"/>
              <a:ext cx="1811215" cy="3170775"/>
              <a:chOff x="2411760" y="64650"/>
              <a:chExt cx="1811215" cy="3170775"/>
            </a:xfrm>
          </p:grpSpPr>
          <p:grpSp>
            <p:nvGrpSpPr>
              <p:cNvPr id="28" name="Group 2"/>
              <p:cNvGrpSpPr>
                <a:grpSpLocks/>
              </p:cNvGrpSpPr>
              <p:nvPr/>
            </p:nvGrpSpPr>
            <p:grpSpPr bwMode="auto">
              <a:xfrm>
                <a:off x="2411760" y="836712"/>
                <a:ext cx="1811215" cy="2398713"/>
                <a:chOff x="251520" y="402020"/>
                <a:chExt cx="1810865" cy="2398145"/>
              </a:xfrm>
            </p:grpSpPr>
            <p:pic>
              <p:nvPicPr>
                <p:cNvPr id="29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773" r="16471" b="8535"/>
                <a:stretch/>
              </p:blipFill>
              <p:spPr bwMode="auto">
                <a:xfrm>
                  <a:off x="251521" y="402020"/>
                  <a:ext cx="1810864" cy="15907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0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251520" y="2000136"/>
                  <a:ext cx="1810865" cy="8000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800" b="1" dirty="0"/>
                    <a:t>Unidentified 33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400" b="0" dirty="0"/>
                    <a:t>Thin straight organism with a curled tip. </a:t>
                  </a:r>
                </a:p>
              </p:txBody>
            </p:sp>
          </p:grpSp>
          <p:pic>
            <p:nvPicPr>
              <p:cNvPr id="25659" name="Picture 59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12000" contras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1761" y="64650"/>
                <a:ext cx="1223108" cy="772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5666" name="Picture 6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35686" y="281296"/>
              <a:ext cx="864804" cy="5305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069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07504" y="116632"/>
            <a:ext cx="2116531" cy="3706165"/>
            <a:chOff x="6732587" y="854841"/>
            <a:chExt cx="1727770" cy="3706165"/>
          </a:xfrm>
        </p:grpSpPr>
        <p:sp>
          <p:nvSpPr>
            <p:cNvPr id="37" name="Text Box 36"/>
            <p:cNvSpPr txBox="1">
              <a:spLocks noChangeArrowheads="1"/>
            </p:cNvSpPr>
            <p:nvPr/>
          </p:nvSpPr>
          <p:spPr bwMode="auto">
            <a:xfrm>
              <a:off x="6732587" y="3760787"/>
              <a:ext cx="1727770" cy="800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49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Pinkish bacterial mat on a rock. </a:t>
              </a:r>
              <a:endParaRPr lang="en-CA" altLang="en-US" sz="1400" b="1" dirty="0">
                <a:solidFill>
                  <a:srgbClr val="FF0066"/>
                </a:solidFill>
              </a:endParaRPr>
            </a:p>
          </p:txBody>
        </p:sp>
        <p:pic>
          <p:nvPicPr>
            <p:cNvPr id="38" name="Picture 8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1538" y="854841"/>
              <a:ext cx="1609867" cy="29059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9"/>
          <p:cNvGrpSpPr>
            <a:grpSpLocks/>
          </p:cNvGrpSpPr>
          <p:nvPr/>
        </p:nvGrpSpPr>
        <p:grpSpPr bwMode="auto">
          <a:xfrm>
            <a:off x="7236296" y="296853"/>
            <a:ext cx="1655762" cy="3017838"/>
            <a:chOff x="-68" y="-73"/>
            <a:chExt cx="1043" cy="1901"/>
          </a:xfrm>
        </p:grpSpPr>
        <p:sp>
          <p:nvSpPr>
            <p:cNvPr id="23" name="Text Box 5"/>
            <p:cNvSpPr txBox="1">
              <a:spLocks noChangeArrowheads="1"/>
            </p:cNvSpPr>
            <p:nvPr/>
          </p:nvSpPr>
          <p:spPr bwMode="auto">
            <a:xfrm>
              <a:off x="-68" y="1188"/>
              <a:ext cx="1043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54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White flat disk-shaped organism in the sediment</a:t>
              </a:r>
            </a:p>
          </p:txBody>
        </p:sp>
        <p:graphicFrame>
          <p:nvGraphicFramePr>
            <p:cNvPr id="24" name="Object 12"/>
            <p:cNvGraphicFramePr>
              <a:graphicFrameLocks noChangeAspect="1"/>
            </p:cNvGraphicFramePr>
            <p:nvPr/>
          </p:nvGraphicFramePr>
          <p:xfrm>
            <a:off x="-34" y="-73"/>
            <a:ext cx="975" cy="1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153" name="Image" r:id="rId5" imgW="292312" imgH="377633" progId="">
                    <p:embed/>
                  </p:oleObj>
                </mc:Choice>
                <mc:Fallback>
                  <p:oleObj name="Image" r:id="rId5" imgW="292312" imgH="37763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34" y="-73"/>
                          <a:ext cx="975" cy="126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Group 34"/>
          <p:cNvGrpSpPr/>
          <p:nvPr/>
        </p:nvGrpSpPr>
        <p:grpSpPr>
          <a:xfrm>
            <a:off x="5292080" y="296853"/>
            <a:ext cx="1655762" cy="2405664"/>
            <a:chOff x="7128569" y="455433"/>
            <a:chExt cx="1655762" cy="2405664"/>
          </a:xfrm>
        </p:grpSpPr>
        <p:sp>
          <p:nvSpPr>
            <p:cNvPr id="42" name="Text Box 51"/>
            <p:cNvSpPr txBox="1">
              <a:spLocks noChangeArrowheads="1"/>
            </p:cNvSpPr>
            <p:nvPr/>
          </p:nvSpPr>
          <p:spPr bwMode="auto">
            <a:xfrm>
              <a:off x="7128569" y="2060997"/>
              <a:ext cx="1655762" cy="800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53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White thin long organism. </a:t>
              </a:r>
            </a:p>
          </p:txBody>
        </p:sp>
        <p:pic>
          <p:nvPicPr>
            <p:cNvPr id="43" name="Picture 38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8" y="455433"/>
              <a:ext cx="158432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4" name="Group 35"/>
          <p:cNvGrpSpPr>
            <a:grpSpLocks/>
          </p:cNvGrpSpPr>
          <p:nvPr/>
        </p:nvGrpSpPr>
        <p:grpSpPr bwMode="auto">
          <a:xfrm>
            <a:off x="179719" y="4154556"/>
            <a:ext cx="1728787" cy="2324100"/>
            <a:chOff x="1020" y="293"/>
            <a:chExt cx="1089" cy="1464"/>
          </a:xfrm>
        </p:grpSpPr>
        <p:graphicFrame>
          <p:nvGraphicFramePr>
            <p:cNvPr id="45" name="Object 8"/>
            <p:cNvGraphicFramePr>
              <a:graphicFrameLocks noChangeAspect="1"/>
            </p:cNvGraphicFramePr>
            <p:nvPr/>
          </p:nvGraphicFramePr>
          <p:xfrm>
            <a:off x="1066" y="293"/>
            <a:ext cx="952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154" name="Image" r:id="rId8" imgW="554409" imgH="554409" progId="">
                    <p:embed/>
                  </p:oleObj>
                </mc:Choice>
                <mc:Fallback>
                  <p:oleObj name="Image" r:id="rId8" imgW="554409" imgH="55440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" y="293"/>
                          <a:ext cx="952" cy="9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020" y="1253"/>
              <a:ext cx="1089" cy="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55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Sediment covered whitish blob. </a:t>
              </a:r>
            </a:p>
          </p:txBody>
        </p:sp>
      </p:grpSp>
      <p:grpSp>
        <p:nvGrpSpPr>
          <p:cNvPr id="47" name="Group 1"/>
          <p:cNvGrpSpPr>
            <a:grpSpLocks/>
          </p:cNvGrpSpPr>
          <p:nvPr/>
        </p:nvGrpSpPr>
        <p:grpSpPr bwMode="auto">
          <a:xfrm>
            <a:off x="2389245" y="4221088"/>
            <a:ext cx="2449513" cy="2020888"/>
            <a:chOff x="3203575" y="449263"/>
            <a:chExt cx="2448545" cy="2020887"/>
          </a:xfrm>
        </p:grpSpPr>
        <p:grpSp>
          <p:nvGrpSpPr>
            <p:cNvPr id="48" name="Group 16"/>
            <p:cNvGrpSpPr>
              <a:grpSpLocks/>
            </p:cNvGrpSpPr>
            <p:nvPr/>
          </p:nvGrpSpPr>
          <p:grpSpPr bwMode="auto">
            <a:xfrm>
              <a:off x="3203575" y="449263"/>
              <a:ext cx="2447924" cy="2020887"/>
              <a:chOff x="2608" y="393"/>
              <a:chExt cx="1542" cy="1273"/>
            </a:xfrm>
          </p:grpSpPr>
          <p:graphicFrame>
            <p:nvGraphicFramePr>
              <p:cNvPr id="50" name="Object 14"/>
              <p:cNvGraphicFramePr>
                <a:graphicFrameLocks noChangeAspect="1"/>
              </p:cNvGraphicFramePr>
              <p:nvPr/>
            </p:nvGraphicFramePr>
            <p:xfrm>
              <a:off x="2608" y="393"/>
              <a:ext cx="635" cy="9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155" name="Image" r:id="rId10" imgW="301676" imgH="429478" progId="">
                      <p:embed/>
                    </p:oleObj>
                  </mc:Choice>
                  <mc:Fallback>
                    <p:oleObj name="Image" r:id="rId10" imgW="301676" imgH="429478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08" y="393"/>
                            <a:ext cx="635" cy="90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1" name="Text Box 15"/>
              <p:cNvSpPr txBox="1">
                <a:spLocks noChangeArrowheads="1"/>
              </p:cNvSpPr>
              <p:nvPr/>
            </p:nvSpPr>
            <p:spPr bwMode="auto">
              <a:xfrm>
                <a:off x="2608" y="1298"/>
                <a:ext cx="1542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CA" altLang="en-US" sz="1800" b="1" dirty="0"/>
                  <a:t>Unidentified 56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/>
                  <a:t>Grey round organism on rock.</a:t>
                </a:r>
              </a:p>
            </p:txBody>
          </p:sp>
        </p:grpSp>
        <p:pic>
          <p:nvPicPr>
            <p:cNvPr id="49" name="Picture 4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1683" y="548680"/>
              <a:ext cx="1390437" cy="1321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Group 52"/>
          <p:cNvGrpSpPr>
            <a:grpSpLocks/>
          </p:cNvGrpSpPr>
          <p:nvPr/>
        </p:nvGrpSpPr>
        <p:grpSpPr bwMode="auto">
          <a:xfrm>
            <a:off x="5292080" y="3356992"/>
            <a:ext cx="2705100" cy="3427413"/>
            <a:chOff x="2925" y="164"/>
            <a:chExt cx="1704" cy="2159"/>
          </a:xfrm>
        </p:grpSpPr>
        <p:graphicFrame>
          <p:nvGraphicFramePr>
            <p:cNvPr id="53" name="Object 17"/>
            <p:cNvGraphicFramePr>
              <a:graphicFrameLocks noChangeAspect="1"/>
            </p:cNvGraphicFramePr>
            <p:nvPr/>
          </p:nvGraphicFramePr>
          <p:xfrm>
            <a:off x="2925" y="164"/>
            <a:ext cx="1704" cy="17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156" name="Image" r:id="rId13" imgW="1453653" imgH="1636502" progId="">
                    <p:embed/>
                  </p:oleObj>
                </mc:Choice>
                <mc:Fallback>
                  <p:oleObj name="Image" r:id="rId13" imgW="1453653" imgH="1636502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6464" r="2943" b="2994"/>
                        <a:stretch>
                          <a:fillRect/>
                        </a:stretch>
                      </p:blipFill>
                      <p:spPr bwMode="auto">
                        <a:xfrm>
                          <a:off x="2925" y="164"/>
                          <a:ext cx="1704" cy="17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Text Box 18"/>
            <p:cNvSpPr txBox="1">
              <a:spLocks noChangeArrowheads="1"/>
            </p:cNvSpPr>
            <p:nvPr/>
          </p:nvSpPr>
          <p:spPr bwMode="auto">
            <a:xfrm>
              <a:off x="2970" y="1955"/>
              <a:ext cx="158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57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Pile of small casings?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253379" y="302419"/>
            <a:ext cx="2886810" cy="2365419"/>
            <a:chOff x="2253379" y="302419"/>
            <a:chExt cx="2886810" cy="2365419"/>
          </a:xfrm>
        </p:grpSpPr>
        <p:grpSp>
          <p:nvGrpSpPr>
            <p:cNvPr id="2" name="Group 1"/>
            <p:cNvGrpSpPr/>
            <p:nvPr/>
          </p:nvGrpSpPr>
          <p:grpSpPr>
            <a:xfrm>
              <a:off x="2253379" y="389775"/>
              <a:ext cx="2886810" cy="2278063"/>
              <a:chOff x="2311786" y="903852"/>
              <a:chExt cx="2886810" cy="2278063"/>
            </a:xfrm>
          </p:grpSpPr>
          <p:grpSp>
            <p:nvGrpSpPr>
              <p:cNvPr id="25" name="Group 1"/>
              <p:cNvGrpSpPr>
                <a:grpSpLocks/>
              </p:cNvGrpSpPr>
              <p:nvPr/>
            </p:nvGrpSpPr>
            <p:grpSpPr bwMode="auto">
              <a:xfrm>
                <a:off x="2311786" y="903852"/>
                <a:ext cx="2863850" cy="2278063"/>
                <a:chOff x="6223812" y="4653137"/>
                <a:chExt cx="2863850" cy="2278063"/>
              </a:xfrm>
            </p:grpSpPr>
            <p:grpSp>
              <p:nvGrpSpPr>
                <p:cNvPr id="26" name="Group 49"/>
                <p:cNvGrpSpPr>
                  <a:grpSpLocks/>
                </p:cNvGrpSpPr>
                <p:nvPr/>
              </p:nvGrpSpPr>
              <p:grpSpPr bwMode="auto">
                <a:xfrm>
                  <a:off x="6223812" y="4653137"/>
                  <a:ext cx="2863850" cy="2278063"/>
                  <a:chOff x="2917" y="2178"/>
                  <a:chExt cx="1804" cy="1435"/>
                </a:xfrm>
              </p:grpSpPr>
              <p:graphicFrame>
                <p:nvGraphicFramePr>
                  <p:cNvPr id="33" name="Object 46"/>
                  <p:cNvGraphicFramePr>
                    <a:graphicFrameLocks noChangeAspect="1"/>
                  </p:cNvGraphicFramePr>
                  <p:nvPr/>
                </p:nvGraphicFramePr>
                <p:xfrm>
                  <a:off x="2926" y="2178"/>
                  <a:ext cx="680" cy="79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7157" name="Image" r:id="rId15" imgW="225362" imgH="228600" progId="">
                          <p:embed/>
                        </p:oleObj>
                      </mc:Choice>
                      <mc:Fallback>
                        <p:oleObj name="Image" r:id="rId15" imgW="225362" imgH="228600" progId="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6">
                                <a:lum contrast="-6000"/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5890" r="7042"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26" y="2178"/>
                                <a:ext cx="680" cy="79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34" name="Text Box 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17" y="2973"/>
                    <a:ext cx="1804" cy="64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  <a:buFontTx/>
                      <a:buNone/>
                    </a:pPr>
                    <a:r>
                      <a:rPr lang="en-CA" altLang="en-US" sz="1800" b="1" dirty="0"/>
                      <a:t>Unidentified 52</a:t>
                    </a:r>
                  </a:p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CA" altLang="en-US" sz="1400" b="0" dirty="0"/>
                      <a:t>Peach/sediment coloured circular organism on rock. Brachiopods </a:t>
                    </a:r>
                    <a:r>
                      <a:rPr lang="en-CA" altLang="en-US" sz="1400" b="0" dirty="0" err="1"/>
                      <a:t>Terebratulina</a:t>
                    </a:r>
                    <a:endParaRPr lang="en-CA" altLang="en-US" sz="1400" b="0" dirty="0"/>
                  </a:p>
                </p:txBody>
              </p:sp>
            </p:grpSp>
            <p:pic>
              <p:nvPicPr>
                <p:cNvPr id="27" name="Picture 36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49481" y="4703937"/>
                  <a:ext cx="962371" cy="1216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6841" name="Picture 217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2574" y="1392418"/>
                <a:ext cx="756022" cy="778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6862" name="Picture 238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167" y="302419"/>
              <a:ext cx="733062" cy="55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2601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0" name="Group 18"/>
          <p:cNvGrpSpPr>
            <a:grpSpLocks/>
          </p:cNvGrpSpPr>
          <p:nvPr/>
        </p:nvGrpSpPr>
        <p:grpSpPr bwMode="auto">
          <a:xfrm>
            <a:off x="2679983" y="3332242"/>
            <a:ext cx="1873250" cy="2816225"/>
            <a:chOff x="1610" y="2568"/>
            <a:chExt cx="1180" cy="1774"/>
          </a:xfrm>
        </p:grpSpPr>
        <p:graphicFrame>
          <p:nvGraphicFramePr>
            <p:cNvPr id="48153" name="Object 16"/>
            <p:cNvGraphicFramePr>
              <a:graphicFrameLocks noChangeAspect="1"/>
            </p:cNvGraphicFramePr>
            <p:nvPr/>
          </p:nvGraphicFramePr>
          <p:xfrm>
            <a:off x="1610" y="2568"/>
            <a:ext cx="1149" cy="1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99" name="Image" r:id="rId3" imgW="338042" imgH="335167" progId="">
                    <p:embed/>
                  </p:oleObj>
                </mc:Choice>
                <mc:Fallback>
                  <p:oleObj name="Image" r:id="rId3" imgW="338042" imgH="335167" progId="">
                    <p:embed/>
                    <p:pic>
                      <p:nvPicPr>
                        <p:cNvPr id="0" name="Picture 2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0" y="2568"/>
                          <a:ext cx="1149" cy="1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54" name="Text Box 17"/>
            <p:cNvSpPr txBox="1">
              <a:spLocks noChangeArrowheads="1"/>
            </p:cNvSpPr>
            <p:nvPr/>
          </p:nvSpPr>
          <p:spPr bwMode="auto">
            <a:xfrm>
              <a:off x="1610" y="3702"/>
              <a:ext cx="1180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65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Cylindrical white organism with darker stripe in middle.</a:t>
              </a:r>
            </a:p>
          </p:txBody>
        </p:sp>
      </p:grpSp>
      <p:grpSp>
        <p:nvGrpSpPr>
          <p:cNvPr id="48137" name="Group 15"/>
          <p:cNvGrpSpPr>
            <a:grpSpLocks/>
          </p:cNvGrpSpPr>
          <p:nvPr/>
        </p:nvGrpSpPr>
        <p:grpSpPr bwMode="auto">
          <a:xfrm>
            <a:off x="251520" y="2707107"/>
            <a:ext cx="2105025" cy="4079876"/>
            <a:chOff x="4105" y="300"/>
            <a:chExt cx="1326" cy="2570"/>
          </a:xfrm>
        </p:grpSpPr>
        <p:graphicFrame>
          <p:nvGraphicFramePr>
            <p:cNvPr id="48138" name="Object 13"/>
            <p:cNvGraphicFramePr>
              <a:graphicFrameLocks noChangeAspect="1"/>
            </p:cNvGraphicFramePr>
            <p:nvPr/>
          </p:nvGraphicFramePr>
          <p:xfrm>
            <a:off x="4105" y="300"/>
            <a:ext cx="1326" cy="16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00" name="Image" r:id="rId5" imgW="542499" imgH="682580" progId="">
                    <p:embed/>
                  </p:oleObj>
                </mc:Choice>
                <mc:Fallback>
                  <p:oleObj name="Image" r:id="rId5" imgW="542499" imgH="682580" progId="">
                    <p:embed/>
                    <p:pic>
                      <p:nvPicPr>
                        <p:cNvPr id="0" name="Picture 2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300"/>
                          <a:ext cx="1326" cy="16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39" name="Text Box 14"/>
            <p:cNvSpPr txBox="1">
              <a:spLocks noChangeArrowheads="1"/>
            </p:cNvSpPr>
            <p:nvPr/>
          </p:nvSpPr>
          <p:spPr bwMode="auto">
            <a:xfrm>
              <a:off x="4105" y="1959"/>
              <a:ext cx="1270" cy="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64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Round oblong sediment covered organism with what might be an opening on top. Likely an ascidian.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580112" y="150685"/>
            <a:ext cx="3314583" cy="2956532"/>
            <a:chOff x="5749951" y="3569799"/>
            <a:chExt cx="3314583" cy="2956532"/>
          </a:xfrm>
        </p:grpSpPr>
        <p:sp>
          <p:nvSpPr>
            <p:cNvPr id="35" name="Text Box 50"/>
            <p:cNvSpPr txBox="1">
              <a:spLocks noChangeArrowheads="1"/>
            </p:cNvSpPr>
            <p:nvPr/>
          </p:nvSpPr>
          <p:spPr bwMode="auto">
            <a:xfrm>
              <a:off x="5749951" y="5726112"/>
              <a:ext cx="3314583" cy="800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63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Yellow-</a:t>
              </a:r>
              <a:r>
                <a:rPr lang="en-CA" altLang="en-US" sz="1400" b="0" dirty="0" err="1"/>
                <a:t>orangish</a:t>
              </a:r>
              <a:r>
                <a:rPr lang="en-CA" altLang="en-US" sz="1400" b="0" dirty="0"/>
                <a:t> blob with what looks like small </a:t>
              </a:r>
              <a:r>
                <a:rPr lang="en-CA" altLang="en-US" sz="1400" b="0" dirty="0" err="1"/>
                <a:t>oscula</a:t>
              </a:r>
              <a:r>
                <a:rPr lang="en-CA" altLang="en-US" sz="1400" b="0" dirty="0"/>
                <a:t>.</a:t>
              </a:r>
            </a:p>
          </p:txBody>
        </p:sp>
        <p:pic>
          <p:nvPicPr>
            <p:cNvPr id="36" name="Picture 178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74" r="5865"/>
            <a:stretch/>
          </p:blipFill>
          <p:spPr bwMode="auto">
            <a:xfrm>
              <a:off x="7456408" y="3569799"/>
              <a:ext cx="1608126" cy="2157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17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9951" y="3569799"/>
              <a:ext cx="1652587" cy="21574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0" name="Group 39"/>
          <p:cNvGrpSpPr/>
          <p:nvPr/>
        </p:nvGrpSpPr>
        <p:grpSpPr>
          <a:xfrm>
            <a:off x="179512" y="394801"/>
            <a:ext cx="2634414" cy="2304716"/>
            <a:chOff x="137385" y="3690623"/>
            <a:chExt cx="2634414" cy="2304716"/>
          </a:xfrm>
        </p:grpSpPr>
        <p:sp>
          <p:nvSpPr>
            <p:cNvPr id="41" name="Text Box 30"/>
            <p:cNvSpPr txBox="1">
              <a:spLocks noChangeArrowheads="1"/>
            </p:cNvSpPr>
            <p:nvPr/>
          </p:nvSpPr>
          <p:spPr bwMode="auto">
            <a:xfrm>
              <a:off x="137385" y="5195120"/>
              <a:ext cx="2634414" cy="800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59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Thin feather-like branching sediment coloured organism.</a:t>
              </a:r>
              <a:r>
                <a:rPr lang="en-CA" altLang="en-US" sz="1400" b="0" dirty="0">
                  <a:latin typeface="Arial" charset="0"/>
                </a:rPr>
                <a:t> </a:t>
              </a:r>
            </a:p>
          </p:txBody>
        </p:sp>
        <p:pic>
          <p:nvPicPr>
            <p:cNvPr id="42" name="Picture 10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" contrast="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4994" y="3690623"/>
              <a:ext cx="1036805" cy="1504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07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1000"/>
                      </a14:imgEffect>
                      <a14:imgEffect>
                        <a14:brightnessContrast bright="-6000" contrast="2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04"/>
            <a:stretch/>
          </p:blipFill>
          <p:spPr bwMode="auto">
            <a:xfrm>
              <a:off x="137385" y="3690624"/>
              <a:ext cx="1558065" cy="1504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3059832" y="112566"/>
            <a:ext cx="2347913" cy="2440032"/>
            <a:chOff x="6494908" y="188640"/>
            <a:chExt cx="2347913" cy="2440032"/>
          </a:xfrm>
        </p:grpSpPr>
        <p:grpSp>
          <p:nvGrpSpPr>
            <p:cNvPr id="8" name="Group 7"/>
            <p:cNvGrpSpPr/>
            <p:nvPr/>
          </p:nvGrpSpPr>
          <p:grpSpPr>
            <a:xfrm>
              <a:off x="6494908" y="980728"/>
              <a:ext cx="2347913" cy="1647944"/>
              <a:chOff x="6732240" y="1598367"/>
              <a:chExt cx="2347913" cy="1647944"/>
            </a:xfrm>
          </p:grpSpPr>
          <p:sp>
            <p:nvSpPr>
              <p:cNvPr id="33" name="Text Box 43"/>
              <p:cNvSpPr txBox="1">
                <a:spLocks noChangeArrowheads="1"/>
              </p:cNvSpPr>
              <p:nvPr/>
            </p:nvSpPr>
            <p:spPr bwMode="auto">
              <a:xfrm>
                <a:off x="6732241" y="2446092"/>
                <a:ext cx="2347912" cy="8002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CA" altLang="en-US" sz="1800" b="1" dirty="0"/>
                  <a:t>Unidentified 61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/>
                  <a:t>Long sediment covered thin worm-like organism.</a:t>
                </a:r>
              </a:p>
            </p:txBody>
          </p:sp>
          <p:pic>
            <p:nvPicPr>
              <p:cNvPr id="10433" name="Picture 193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18000" contrast="1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482334" y="848273"/>
                <a:ext cx="847725" cy="23479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446" name="Picture 206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83" b="16729"/>
            <a:stretch/>
          </p:blipFill>
          <p:spPr bwMode="auto">
            <a:xfrm>
              <a:off x="7051684" y="188640"/>
              <a:ext cx="1234360" cy="773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4644008" y="3730218"/>
            <a:ext cx="2510656" cy="2004277"/>
            <a:chOff x="261144" y="4466492"/>
            <a:chExt cx="2510656" cy="2004277"/>
          </a:xfrm>
        </p:grpSpPr>
        <p:sp>
          <p:nvSpPr>
            <p:cNvPr id="25" name="Text Box 27"/>
            <p:cNvSpPr txBox="1">
              <a:spLocks noChangeArrowheads="1"/>
            </p:cNvSpPr>
            <p:nvPr/>
          </p:nvSpPr>
          <p:spPr bwMode="auto">
            <a:xfrm>
              <a:off x="261144" y="5670550"/>
              <a:ext cx="2510656" cy="800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68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Round oblong white-grey organism.</a:t>
              </a:r>
              <a:endParaRPr lang="en-CA" altLang="en-US" sz="1400" dirty="0"/>
            </a:p>
          </p:txBody>
        </p:sp>
        <p:pic>
          <p:nvPicPr>
            <p:cNvPr id="26" name="Picture 147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97" t="6614" b="4624"/>
            <a:stretch/>
          </p:blipFill>
          <p:spPr bwMode="auto">
            <a:xfrm>
              <a:off x="1629375" y="4466492"/>
              <a:ext cx="1142425" cy="1204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48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330"/>
            <a:stretch/>
          </p:blipFill>
          <p:spPr bwMode="auto">
            <a:xfrm>
              <a:off x="261144" y="4466492"/>
              <a:ext cx="1347787" cy="12040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4"/>
          <p:cNvGrpSpPr>
            <a:grpSpLocks/>
          </p:cNvGrpSpPr>
          <p:nvPr/>
        </p:nvGrpSpPr>
        <p:grpSpPr bwMode="auto">
          <a:xfrm>
            <a:off x="7308304" y="3108584"/>
            <a:ext cx="1666875" cy="3617913"/>
            <a:chOff x="6001294" y="3135518"/>
            <a:chExt cx="1667050" cy="3618675"/>
          </a:xfrm>
        </p:grpSpPr>
        <p:pic>
          <p:nvPicPr>
            <p:cNvPr id="29" name="Picture 26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3429" y="3135518"/>
              <a:ext cx="1002779" cy="2387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6001294" y="5523621"/>
              <a:ext cx="1667050" cy="123057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71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Sediment covered tube with a yellowish tip. Could be Unidentified 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026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27232</TotalTime>
  <Words>1941</Words>
  <Application>Microsoft Office PowerPoint</Application>
  <PresentationFormat>On-screen Show (4:3)</PresentationFormat>
  <Paragraphs>295</Paragraphs>
  <Slides>25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Office Theme</vt:lpstr>
      <vt:lpstr>Image</vt:lpstr>
      <vt:lpstr>Adobe Photoshop Image</vt:lpstr>
      <vt:lpstr>Unidentified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Trawl Mark</vt:lpstr>
      <vt:lpstr>PowerPoint Presentation</vt:lpstr>
      <vt:lpstr>PowerPoint Presentation</vt:lpstr>
      <vt:lpstr>PowerPoint Presentation</vt:lpstr>
    </vt:vector>
  </TitlesOfParts>
  <Company>DFO-MPO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Porifera</dc:title>
  <dc:creator>DFO-MPO</dc:creator>
  <cp:lastModifiedBy>Nickolas Hawkes</cp:lastModifiedBy>
  <cp:revision>215</cp:revision>
  <dcterms:created xsi:type="dcterms:W3CDTF">2015-09-23T18:02:08Z</dcterms:created>
  <dcterms:modified xsi:type="dcterms:W3CDTF">2016-10-04T12:44:28Z</dcterms:modified>
</cp:coreProperties>
</file>